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60"/>
  </p:handoutMasterIdLst>
  <p:sldIdLst>
    <p:sldId id="260" r:id="rId3"/>
    <p:sldId id="556" r:id="rId5"/>
    <p:sldId id="557" r:id="rId6"/>
    <p:sldId id="613" r:id="rId7"/>
    <p:sldId id="614" r:id="rId8"/>
    <p:sldId id="559" r:id="rId9"/>
    <p:sldId id="615" r:id="rId10"/>
    <p:sldId id="787" r:id="rId11"/>
    <p:sldId id="616" r:id="rId12"/>
    <p:sldId id="617" r:id="rId13"/>
    <p:sldId id="618" r:id="rId14"/>
    <p:sldId id="788" r:id="rId15"/>
    <p:sldId id="789" r:id="rId16"/>
    <p:sldId id="619" r:id="rId17"/>
    <p:sldId id="620" r:id="rId18"/>
    <p:sldId id="790" r:id="rId19"/>
    <p:sldId id="558" r:id="rId20"/>
    <p:sldId id="257" r:id="rId21"/>
    <p:sldId id="297" r:id="rId22"/>
    <p:sldId id="366" r:id="rId23"/>
    <p:sldId id="390" r:id="rId24"/>
    <p:sldId id="391" r:id="rId25"/>
    <p:sldId id="392" r:id="rId26"/>
    <p:sldId id="393" r:id="rId27"/>
    <p:sldId id="394" r:id="rId28"/>
    <p:sldId id="395" r:id="rId29"/>
    <p:sldId id="396" r:id="rId30"/>
    <p:sldId id="397" r:id="rId31"/>
    <p:sldId id="398" r:id="rId32"/>
    <p:sldId id="399" r:id="rId33"/>
    <p:sldId id="423" r:id="rId34"/>
    <p:sldId id="424" r:id="rId35"/>
    <p:sldId id="425" r:id="rId36"/>
    <p:sldId id="426" r:id="rId37"/>
    <p:sldId id="448" r:id="rId38"/>
    <p:sldId id="449" r:id="rId39"/>
    <p:sldId id="472" r:id="rId40"/>
    <p:sldId id="500" r:id="rId41"/>
    <p:sldId id="473" r:id="rId42"/>
    <p:sldId id="476" r:id="rId43"/>
    <p:sldId id="479" r:id="rId44"/>
    <p:sldId id="480" r:id="rId45"/>
    <p:sldId id="481" r:id="rId46"/>
    <p:sldId id="482" r:id="rId47"/>
    <p:sldId id="484" r:id="rId48"/>
    <p:sldId id="485" r:id="rId49"/>
    <p:sldId id="486" r:id="rId50"/>
    <p:sldId id="487" r:id="rId51"/>
    <p:sldId id="488" r:id="rId52"/>
    <p:sldId id="489" r:id="rId53"/>
    <p:sldId id="490" r:id="rId54"/>
    <p:sldId id="492" r:id="rId55"/>
    <p:sldId id="493" r:id="rId56"/>
    <p:sldId id="494" r:id="rId57"/>
    <p:sldId id="495" r:id="rId58"/>
    <p:sldId id="497" r:id="rId59"/>
  </p:sldIdLst>
  <p:sldSz cx="12192000" cy="6858000"/>
  <p:notesSz cx="6858000" cy="9144000"/>
  <p:defaultTextStyle>
    <a:defPPr>
      <a:defRPr lang="zh-CN"/>
    </a:defPPr>
    <a:lvl1pPr algn="l" defTabSz="91313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5930" indent="1905" algn="l" defTabSz="91313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3130" indent="1905" algn="l" defTabSz="91313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0330" indent="1905" algn="l" defTabSz="91313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7530" indent="1905" algn="l" defTabSz="913130"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陆 宇飞" initials="陆" lastIdx="4" clrIdx="0"/>
  <p:cmAuthor id="0" name="PPTer_Tang" initials="z" lastIdx="1" clrIdx="0"/>
  <p:cmAuthor id="3" name="ggj" initials="g" lastIdx="2" clrIdx="2"/>
  <p:cmAuthor id="4" name="pc" initials="p" lastIdx="1" clrIdx="3"/>
  <p:cmAuthor id="5" name="辛" initials="辛"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4A85C1"/>
    <a:srgbClr val="324F00"/>
    <a:srgbClr val="5B463F"/>
    <a:srgbClr val="CE8983"/>
    <a:srgbClr val="222832"/>
    <a:srgbClr val="2C3441"/>
    <a:srgbClr val="007BC6"/>
    <a:srgbClr val="2194B3"/>
    <a:srgbClr val="225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0" autoAdjust="0"/>
  </p:normalViewPr>
  <p:slideViewPr>
    <p:cSldViewPr snapToGrid="0">
      <p:cViewPr varScale="1">
        <p:scale>
          <a:sx n="84" d="100"/>
          <a:sy n="84" d="100"/>
        </p:scale>
        <p:origin x="378" y="102"/>
      </p:cViewPr>
      <p:guideLst>
        <p:guide orient="horz" pos="2226"/>
        <p:guide pos="3670"/>
      </p:guideLst>
    </p:cSldViewPr>
  </p:slideViewPr>
  <p:notesTextViewPr>
    <p:cViewPr>
      <p:scale>
        <a:sx n="1" d="1"/>
        <a:sy n="1" d="1"/>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a:defRPr/>
            </a:pPr>
            <a:endParaRPr lang="zh-CN" altLang="en-US"/>
          </a:p>
        </p:txBody>
      </p:sp>
      <p:sp>
        <p:nvSpPr>
          <p:cNvPr id="3" name="日期占位符 2"/>
          <p:cNvSpPr>
            <a:spLocks noGrp="true"/>
          </p:cNvSpPr>
          <p:nvPr>
            <p:ph type="dt" sz="quarter"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cs typeface="+mn-ea"/>
              </a:defRPr>
            </a:lvl1pPr>
          </a:lstStyle>
          <a:p>
            <a:pPr>
              <a:defRPr/>
            </a:pPr>
            <a:fld id="{CD759CA5-7596-4650-9F54-D4B8DF2D8001}" type="datetimeFigureOut">
              <a:rPr lang="zh-CN" altLang="en-US"/>
            </a:fld>
            <a:endParaRPr lang="zh-CN" altLang="en-US">
              <a:cs typeface="+mn-cs"/>
            </a:endParaRPr>
          </a:p>
        </p:txBody>
      </p:sp>
      <p:sp>
        <p:nvSpPr>
          <p:cNvPr id="4" name="页脚占位符 3"/>
          <p:cNvSpPr>
            <a:spLocks noGrp="true"/>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a:defRPr/>
            </a:pPr>
            <a:endParaRPr lang="zh-CN" altLang="en-US"/>
          </a:p>
        </p:txBody>
      </p:sp>
      <p:sp>
        <p:nvSpPr>
          <p:cNvPr id="5" name="灯片编号占位符 4"/>
          <p:cNvSpPr>
            <a:spLocks noGrp="true"/>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a:cs typeface="+mn-ea"/>
              </a:defRPr>
            </a:lvl1pPr>
          </a:lstStyle>
          <a:p>
            <a:pPr>
              <a:defRPr/>
            </a:pPr>
            <a:fld id="{CE11A33E-5291-4491-BFED-5A58F714107C}" type="slidenum">
              <a:rPr lang="zh-CN" altLang="en-US"/>
            </a:fld>
            <a:endParaRPr lang="zh-CN" altLang="en-US">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eaLnBrk="1" hangingPunct="1">
              <a:buFont typeface="Arial" panose="020B0604020202020204" pitchFamily="34" charset="0"/>
              <a:buNone/>
              <a:defRPr sz="1200" noProof="1"/>
            </a:lvl1pPr>
          </a:lstStyle>
          <a:p>
            <a:pPr>
              <a:defRPr/>
            </a:pPr>
            <a:endParaRPr lang="zh-CN" altLang="en-US"/>
          </a:p>
        </p:txBody>
      </p:sp>
      <p:sp>
        <p:nvSpPr>
          <p:cNvPr id="3" name="日期占位符 2"/>
          <p:cNvSpPr>
            <a:spLocks noGrp="true"/>
          </p:cNvSpPr>
          <p:nvPr>
            <p:ph type="dt" idx="1"/>
          </p:nvPr>
        </p:nvSpPr>
        <p:spPr>
          <a:xfrm>
            <a:off x="3884613" y="0"/>
            <a:ext cx="2971800" cy="458788"/>
          </a:xfrm>
          <a:prstGeom prst="rect">
            <a:avLst/>
          </a:prstGeom>
        </p:spPr>
        <p:txBody>
          <a:bodyPr vert="horz" lIns="91440" tIns="45720" rIns="91440" bIns="45720" rtlCol="0"/>
          <a:lstStyle>
            <a:lvl1pPr algn="r" eaLnBrk="1" hangingPunct="1">
              <a:buFont typeface="Arial" panose="020B0604020202020204" pitchFamily="34" charset="0"/>
              <a:buNone/>
              <a:defRPr sz="1200" noProof="1">
                <a:cs typeface="+mn-ea"/>
              </a:defRPr>
            </a:lvl1pPr>
          </a:lstStyle>
          <a:p>
            <a:pPr>
              <a:defRPr/>
            </a:pPr>
            <a:fld id="{1D190408-0EA1-489B-B2A2-E1F61340F325}" type="datetimeFigureOut">
              <a:rPr lang="zh-CN" altLang="en-US"/>
            </a:fld>
            <a:endParaRPr lang="zh-CN" altLang="en-US">
              <a:cs typeface="+mn-cs"/>
            </a:endParaRPr>
          </a:p>
        </p:txBody>
      </p:sp>
      <p:sp>
        <p:nvSpPr>
          <p:cNvPr id="91140" name="幻灯片图像占位符 3"/>
          <p:cNvSpPr>
            <a:spLocks noGrp="true" noRot="true" noChangeAspect="true" noChangeArrowheads="true"/>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17413" name="备注占位符 4"/>
          <p:cNvSpPr>
            <a:spLocks noGrp="true" noChangeArrowheads="true"/>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false" compatLnSpc="true"/>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true"/>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buFont typeface="Arial" panose="020B0604020202020204" pitchFamily="34" charset="0"/>
              <a:buNone/>
              <a:defRPr sz="1200" noProof="1"/>
            </a:lvl1pPr>
          </a:lstStyle>
          <a:p>
            <a:pPr>
              <a:defRPr/>
            </a:pPr>
            <a:endParaRPr lang="zh-CN" altLang="en-US"/>
          </a:p>
        </p:txBody>
      </p:sp>
      <p:sp>
        <p:nvSpPr>
          <p:cNvPr id="7" name="灯片编号占位符 6"/>
          <p:cNvSpPr>
            <a:spLocks noGrp="true"/>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buFont typeface="Arial" panose="020B0604020202020204" pitchFamily="34" charset="0"/>
              <a:buNone/>
              <a:defRPr sz="1200" noProof="1">
                <a:cs typeface="+mn-ea"/>
              </a:defRPr>
            </a:lvl1pPr>
          </a:lstStyle>
          <a:p>
            <a:pPr>
              <a:defRPr/>
            </a:pPr>
            <a:fld id="{AA62930E-D4E2-4256-84EB-0109E5D1F000}" type="slidenum">
              <a:rPr lang="zh-CN" altLang="en-US"/>
            </a:fld>
            <a:endParaRPr lang="zh-CN" altLang="en-US">
              <a:cs typeface="+mn-cs"/>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true" noRot="true" noChangeAspect="true" noTextEdit="true"/>
          </p:cNvSpPr>
          <p:nvPr>
            <p:ph type="sldImg"/>
          </p:nvPr>
        </p:nvSpPr>
        <p:spPr/>
      </p:sp>
      <p:sp>
        <p:nvSpPr>
          <p:cNvPr id="94211" name="备注占位符 2"/>
          <p:cNvSpPr>
            <a:spLocks noGrp="true"/>
          </p:cNvSpPr>
          <p:nvPr>
            <p:ph type="body" idx="1"/>
          </p:nvPr>
        </p:nvSpPr>
        <p:spPr>
          <a:noFill/>
        </p:spPr>
        <p:txBody>
          <a:bodyPr/>
          <a:lstStyle/>
          <a:p>
            <a:endParaRPr lang="zh-CN" altLang="en-US"/>
          </a:p>
        </p:txBody>
      </p:sp>
      <p:sp>
        <p:nvSpPr>
          <p:cNvPr id="4" name="灯片编号占位符 3"/>
          <p:cNvSpPr>
            <a:spLocks noGrp="true"/>
          </p:cNvSpPr>
          <p:nvPr>
            <p:ph type="sldNum" sz="quarter" idx="5"/>
          </p:nvPr>
        </p:nvSpPr>
        <p:spPr/>
        <p:txBody>
          <a:bodyPr/>
          <a:lstStyle/>
          <a:p>
            <a:pPr>
              <a:defRPr/>
            </a:pPr>
            <a:fld id="{76B6D7A5-E192-4746-9322-A722342312CD}" type="slidenum">
              <a:rPr lang="zh-CN" altLang="en-US" smtClean="0"/>
            </a:fld>
            <a:endParaRPr lang="zh-CN" alt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true" noRot="true" noChangeAspect="true" noTextEdit="true"/>
          </p:cNvSpPr>
          <p:nvPr>
            <p:ph type="sldImg"/>
          </p:nvPr>
        </p:nvSpPr>
        <p:spPr/>
      </p:sp>
      <p:sp>
        <p:nvSpPr>
          <p:cNvPr id="98307" name="备注占位符 2"/>
          <p:cNvSpPr>
            <a:spLocks noGrp="true"/>
          </p:cNvSpPr>
          <p:nvPr>
            <p:ph type="body" idx="1"/>
          </p:nvPr>
        </p:nvSpPr>
        <p:spPr>
          <a:noFill/>
        </p:spPr>
        <p:txBody>
          <a:bodyPr/>
          <a:lstStyle/>
          <a:p>
            <a:r>
              <a:rPr lang="zh-CN" altLang="en-US"/>
              <a:t>第一部分</a:t>
            </a:r>
            <a:endParaRPr lang="zh-CN" altLang="en-US"/>
          </a:p>
        </p:txBody>
      </p:sp>
      <p:sp>
        <p:nvSpPr>
          <p:cNvPr id="4" name="灯片编号占位符 3"/>
          <p:cNvSpPr>
            <a:spLocks noGrp="true"/>
          </p:cNvSpPr>
          <p:nvPr>
            <p:ph type="sldNum" sz="quarter" idx="5"/>
          </p:nvPr>
        </p:nvSpPr>
        <p:spPr/>
        <p:txBody>
          <a:bodyPr/>
          <a:lstStyle/>
          <a:p>
            <a:pPr>
              <a:defRPr/>
            </a:pPr>
            <a:fld id="{92A22DE0-6EC6-40DE-8B13-281526D3A498}" type="slidenum">
              <a:rPr lang="zh-CN" altLang="en-US" smtClean="0"/>
            </a:fld>
            <a:endParaRPr lang="zh-CN" alt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幻灯片图像占位符 1"/>
          <p:cNvSpPr>
            <a:spLocks noGrp="true" noRot="true" noChangeAspect="true" noTextEdit="true"/>
          </p:cNvSpPr>
          <p:nvPr>
            <p:ph type="sldImg"/>
          </p:nvPr>
        </p:nvSpPr>
        <p:spPr/>
      </p:sp>
      <p:sp>
        <p:nvSpPr>
          <p:cNvPr id="96259" name="备注占位符 2"/>
          <p:cNvSpPr>
            <a:spLocks noGrp="true"/>
          </p:cNvSpPr>
          <p:nvPr>
            <p:ph type="body" idx="1"/>
          </p:nvPr>
        </p:nvSpPr>
        <p:spPr>
          <a:noFill/>
        </p:spPr>
        <p:txBody>
          <a:bodyPr/>
          <a:lstStyle/>
          <a:p>
            <a:endParaRPr lang="zh-CN" altLang="en-US"/>
          </a:p>
        </p:txBody>
      </p:sp>
      <p:sp>
        <p:nvSpPr>
          <p:cNvPr id="4" name="灯片编号占位符 3"/>
          <p:cNvSpPr>
            <a:spLocks noGrp="true"/>
          </p:cNvSpPr>
          <p:nvPr>
            <p:ph type="sldNum" sz="quarter" idx="5"/>
          </p:nvPr>
        </p:nvSpPr>
        <p:spPr/>
        <p:txBody>
          <a:bodyPr/>
          <a:lstStyle/>
          <a:p>
            <a:pPr>
              <a:defRPr/>
            </a:pPr>
            <a:fld id="{277C5A50-24B4-4C2E-9713-97D076E3743D}" type="slidenum">
              <a:rPr lang="zh-CN" altLang="en-US" smtClean="0"/>
            </a:fld>
            <a:endParaRPr lang="zh-CN" alt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true" noRot="true" noChangeAspect="true" noTextEdit="true"/>
          </p:cNvSpPr>
          <p:nvPr>
            <p:ph type="sldImg"/>
          </p:nvPr>
        </p:nvSpPr>
        <p:spPr/>
      </p:sp>
      <p:sp>
        <p:nvSpPr>
          <p:cNvPr id="98307" name="备注占位符 2"/>
          <p:cNvSpPr>
            <a:spLocks noGrp="true"/>
          </p:cNvSpPr>
          <p:nvPr>
            <p:ph type="body" idx="1"/>
          </p:nvPr>
        </p:nvSpPr>
        <p:spPr>
          <a:noFill/>
        </p:spPr>
        <p:txBody>
          <a:bodyPr/>
          <a:lstStyle/>
          <a:p>
            <a:endParaRPr lang="zh-CN" altLang="en-US"/>
          </a:p>
        </p:txBody>
      </p:sp>
      <p:sp>
        <p:nvSpPr>
          <p:cNvPr id="4" name="灯片编号占位符 3"/>
          <p:cNvSpPr>
            <a:spLocks noGrp="true"/>
          </p:cNvSpPr>
          <p:nvPr>
            <p:ph type="sldNum" sz="quarter" idx="5"/>
          </p:nvPr>
        </p:nvSpPr>
        <p:spPr/>
        <p:txBody>
          <a:bodyPr/>
          <a:lstStyle/>
          <a:p>
            <a:pPr>
              <a:defRPr/>
            </a:pPr>
            <a:fld id="{92A22DE0-6EC6-40DE-8B13-281526D3A498}" type="slidenum">
              <a:rPr lang="zh-CN" altLang="en-US" smtClean="0"/>
            </a:fld>
            <a:endParaRPr lang="zh-CN" alt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4294967295"/>
          </p:nvPr>
        </p:nvSpPr>
        <p:spPr/>
      </p:sp>
      <p:sp>
        <p:nvSpPr>
          <p:cNvPr id="3" name="文本占位符 2"/>
          <p:cNvSpPr/>
          <p:nvPr>
            <p:ph type="body" idx="9"/>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true" noRot="true" noChangeAspect="true" noTextEdit="true"/>
          </p:cNvSpPr>
          <p:nvPr>
            <p:ph type="sldImg"/>
          </p:nvPr>
        </p:nvSpPr>
        <p:spPr/>
      </p:sp>
      <p:sp>
        <p:nvSpPr>
          <p:cNvPr id="98307" name="备注占位符 2"/>
          <p:cNvSpPr>
            <a:spLocks noGrp="true"/>
          </p:cNvSpPr>
          <p:nvPr>
            <p:ph type="body" idx="1"/>
          </p:nvPr>
        </p:nvSpPr>
        <p:spPr>
          <a:noFill/>
        </p:spPr>
        <p:txBody>
          <a:bodyPr/>
          <a:lstStyle/>
          <a:p>
            <a:endParaRPr lang="zh-CN" altLang="en-US"/>
          </a:p>
        </p:txBody>
      </p:sp>
      <p:sp>
        <p:nvSpPr>
          <p:cNvPr id="4" name="灯片编号占位符 3"/>
          <p:cNvSpPr>
            <a:spLocks noGrp="true"/>
          </p:cNvSpPr>
          <p:nvPr>
            <p:ph type="sldNum" sz="quarter" idx="5"/>
          </p:nvPr>
        </p:nvSpPr>
        <p:spPr/>
        <p:txBody>
          <a:bodyPr/>
          <a:lstStyle/>
          <a:p>
            <a:pPr>
              <a:defRPr/>
            </a:pPr>
            <a:fld id="{92A22DE0-6EC6-40DE-8B13-281526D3A498}" type="slidenum">
              <a:rPr lang="zh-CN" altLang="en-US" smtClean="0"/>
            </a:fld>
            <a:endParaRPr lang="zh-CN" alt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true" noRot="true" noChangeAspect="true" noTextEdit="true"/>
          </p:cNvSpPr>
          <p:nvPr>
            <p:ph type="sldImg"/>
          </p:nvPr>
        </p:nvSpPr>
        <p:spPr/>
      </p:sp>
      <p:sp>
        <p:nvSpPr>
          <p:cNvPr id="98307" name="备注占位符 2"/>
          <p:cNvSpPr>
            <a:spLocks noGrp="true"/>
          </p:cNvSpPr>
          <p:nvPr>
            <p:ph type="body" idx="1"/>
          </p:nvPr>
        </p:nvSpPr>
        <p:spPr>
          <a:noFill/>
        </p:spPr>
        <p:txBody>
          <a:bodyPr/>
          <a:lstStyle/>
          <a:p>
            <a:endParaRPr lang="zh-CN" altLang="en-US"/>
          </a:p>
        </p:txBody>
      </p:sp>
      <p:sp>
        <p:nvSpPr>
          <p:cNvPr id="4" name="灯片编号占位符 3"/>
          <p:cNvSpPr>
            <a:spLocks noGrp="true"/>
          </p:cNvSpPr>
          <p:nvPr>
            <p:ph type="sldNum" sz="quarter" idx="5"/>
          </p:nvPr>
        </p:nvSpPr>
        <p:spPr/>
        <p:txBody>
          <a:bodyPr/>
          <a:lstStyle/>
          <a:p>
            <a:pPr>
              <a:defRPr/>
            </a:pPr>
            <a:fld id="{92A22DE0-6EC6-40DE-8B13-281526D3A498}" type="slidenum">
              <a:rPr lang="zh-CN" altLang="en-US" smtClean="0"/>
            </a:fld>
            <a:endParaRPr lang="zh-CN" alt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true" noRot="true" noChangeAspect="true" noTextEdit="true"/>
          </p:cNvSpPr>
          <p:nvPr>
            <p:ph type="sldImg"/>
          </p:nvPr>
        </p:nvSpPr>
        <p:spPr/>
      </p:sp>
      <p:sp>
        <p:nvSpPr>
          <p:cNvPr id="98307" name="备注占位符 2"/>
          <p:cNvSpPr>
            <a:spLocks noGrp="true"/>
          </p:cNvSpPr>
          <p:nvPr>
            <p:ph type="body" idx="1"/>
          </p:nvPr>
        </p:nvSpPr>
        <p:spPr>
          <a:noFill/>
        </p:spPr>
        <p:txBody>
          <a:bodyPr/>
          <a:lstStyle/>
          <a:p>
            <a:r>
              <a:rPr lang="zh-CN" altLang="en-US"/>
              <a:t>第一部分</a:t>
            </a:r>
            <a:endParaRPr lang="zh-CN" altLang="en-US"/>
          </a:p>
        </p:txBody>
      </p:sp>
      <p:sp>
        <p:nvSpPr>
          <p:cNvPr id="4" name="灯片编号占位符 3"/>
          <p:cNvSpPr>
            <a:spLocks noGrp="true"/>
          </p:cNvSpPr>
          <p:nvPr>
            <p:ph type="sldNum" sz="quarter" idx="5"/>
          </p:nvPr>
        </p:nvSpPr>
        <p:spPr/>
        <p:txBody>
          <a:bodyPr/>
          <a:lstStyle/>
          <a:p>
            <a:pPr>
              <a:defRPr/>
            </a:pPr>
            <a:fld id="{92A22DE0-6EC6-40DE-8B13-281526D3A498}" type="slidenum">
              <a:rPr lang="zh-CN" altLang="en-US" smtClean="0"/>
            </a:fld>
            <a:endParaRPr lang="zh-CN" alt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fld id="{9E22DAF8-D3CC-4645-9437-83134664EEE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95F76146-C50E-4260-923A-3A109AF2B11E}"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4294967295"/>
          </p:nvPr>
        </p:nvSpPr>
        <p:spPr/>
      </p:sp>
      <p:sp>
        <p:nvSpPr>
          <p:cNvPr id="3" name="文本占位符 2"/>
          <p:cNvSpPr/>
          <p:nvPr>
            <p:ph type="body" idx="9"/>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7F1D5E53-1996-4A18-8378-BCF5C8046DA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true" noRot="true" noChangeAspect="true" noTextEdit="true"/>
          </p:cNvSpPr>
          <p:nvPr>
            <p:ph type="sldImg"/>
          </p:nvPr>
        </p:nvSpPr>
        <p:spPr/>
      </p:sp>
      <p:sp>
        <p:nvSpPr>
          <p:cNvPr id="94211" name="备注占位符 2"/>
          <p:cNvSpPr>
            <a:spLocks noGrp="true"/>
          </p:cNvSpPr>
          <p:nvPr>
            <p:ph type="body" idx="1"/>
          </p:nvPr>
        </p:nvSpPr>
        <p:spPr>
          <a:noFill/>
        </p:spPr>
        <p:txBody>
          <a:bodyPr/>
          <a:lstStyle/>
          <a:p>
            <a:endParaRPr lang="zh-CN" altLang="en-US"/>
          </a:p>
        </p:txBody>
      </p:sp>
      <p:sp>
        <p:nvSpPr>
          <p:cNvPr id="4" name="灯片编号占位符 3"/>
          <p:cNvSpPr>
            <a:spLocks noGrp="true"/>
          </p:cNvSpPr>
          <p:nvPr>
            <p:ph type="sldNum" sz="quarter" idx="5"/>
          </p:nvPr>
        </p:nvSpPr>
        <p:spPr/>
        <p:txBody>
          <a:bodyPr/>
          <a:lstStyle/>
          <a:p>
            <a:pPr>
              <a:defRPr/>
            </a:pPr>
            <a:fld id="{76B6D7A5-E192-4746-9322-A722342312CD}" type="slidenum">
              <a:rPr lang="zh-CN" altLang="en-US" smtClean="0"/>
            </a:fld>
            <a:endParaRPr lang="zh-CN" alt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true" noRot="true" noChangeAspect="true"/>
          </p:cNvSpPr>
          <p:nvPr>
            <p:ph type="sldImg"/>
          </p:nvPr>
        </p:nvSpPr>
        <p:spPr/>
      </p:sp>
      <p:sp>
        <p:nvSpPr>
          <p:cNvPr id="18434" name="备注占位符 2"/>
          <p:cNvSpPr>
            <a:spLocks noGrp="true"/>
          </p:cNvSpPr>
          <p:nvPr>
            <p:ph type="body"/>
          </p:nvPr>
        </p:nvSpPr>
        <p:spPr/>
        <p:txBody>
          <a:bodyPr lIns="91440" tIns="45720" rIns="91440" bIns="45720" anchor="t" anchorCtr="false"/>
          <a:p>
            <a:pPr lvl="0"/>
            <a:endParaRPr lang="zh-CN" altLang="en-US"/>
          </a:p>
        </p:txBody>
      </p:sp>
      <p:sp>
        <p:nvSpPr>
          <p:cNvPr id="18435" name="灯片编号占位符 3"/>
          <p:cNvSpPr>
            <a:spLocks noGrp="true"/>
          </p:cNvSpPr>
          <p:nvPr>
            <p:ph type="sldNum" sz="quarter"/>
          </p:nvPr>
        </p:nvSpPr>
        <p:spPr>
          <a:xfrm>
            <a:off x="3884613" y="8685213"/>
            <a:ext cx="2971800" cy="457200"/>
          </a:xfrm>
          <a:prstGeom prst="rect">
            <a:avLst/>
          </a:prstGeom>
          <a:noFill/>
          <a:ln w="9525">
            <a:noFill/>
          </a:ln>
        </p:spPr>
        <p:txBody>
          <a:bodyPr vert="horz" lIns="91440" tIns="45720" rIns="91440" bIns="45720" anchor="b" anchorCtr="false"/>
          <a:p>
            <a:pPr marL="0" lvl="0" indent="0" algn="r" eaLnBrk="1" latinLnBrk="0" hangingPunct="1"/>
            <a:fld id="{9A0DB2DC-4C9A-4742-B13C-FB6460FD3503}" type="slidenum">
              <a:rPr lang="zh-CN" altLang="en-US" sz="1200">
                <a:latin typeface="Calibri" panose="020F0502020204030204" pitchFamily="34" charset="0"/>
                <a:ea typeface="微软雅黑" panose="020B0503020204020204" pitchFamily="34" charset="-122"/>
              </a:rPr>
            </a:fld>
            <a:endParaRPr lang="zh-CN" altLang="en-US" sz="1200">
              <a:latin typeface="Calibri" panose="020F050202020403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914400" y="2130425"/>
            <a:ext cx="10363200" cy="1470025"/>
          </a:xfrm>
          <a:prstGeom prst="rect">
            <a:avLst/>
          </a:prstGeom>
        </p:spPr>
        <p:txBody>
          <a:bodyPr/>
          <a:lstStyle/>
          <a:p>
            <a:r>
              <a:rPr lang="zh-CN" altLang="en-US" noProof="1"/>
              <a:t>单击此处编辑母版标题样式</a:t>
            </a:r>
            <a:endParaRPr lang="zh-CN" altLang="en-US" noProof="1"/>
          </a:p>
        </p:txBody>
      </p:sp>
      <p:sp>
        <p:nvSpPr>
          <p:cNvPr id="3" name="副标题 2"/>
          <p:cNvSpPr>
            <a:spLocks noGrp="true"/>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Tree>
  </p:cSld>
  <p:clrMapOvr>
    <a:masterClrMapping/>
  </p:clrMapOvr>
  <p:transition spd="slow" advClick="false" advTm="965">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true"/>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竖排文字占位符 2"/>
          <p:cNvSpPr>
            <a:spLocks noGrp="true"/>
          </p:cNvSpPr>
          <p:nvPr>
            <p:ph type="body" orient="vert" idx="1"/>
          </p:nvPr>
        </p:nvSpPr>
        <p:spPr>
          <a:xfrm>
            <a:off x="609600" y="1600200"/>
            <a:ext cx="10972800" cy="4525963"/>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spd="slow" advClick="false" advTm="965">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839200" y="274638"/>
            <a:ext cx="2743200" cy="5851525"/>
          </a:xfrm>
          <a:prstGeom prst="rect">
            <a:avLst/>
          </a:prstGeom>
        </p:spPr>
        <p:txBody>
          <a:bodyPr vert="eaVert"/>
          <a:lstStyle/>
          <a:p>
            <a:r>
              <a:rPr lang="zh-CN" altLang="en-US" noProof="1"/>
              <a:t>单击此处编辑母版标题样式</a:t>
            </a:r>
            <a:endParaRPr lang="zh-CN" altLang="en-US" noProof="1"/>
          </a:p>
        </p:txBody>
      </p:sp>
      <p:sp>
        <p:nvSpPr>
          <p:cNvPr id="3" name="竖排文字占位符 2"/>
          <p:cNvSpPr>
            <a:spLocks noGrp="true"/>
          </p:cNvSpPr>
          <p:nvPr>
            <p:ph type="body" orient="vert" idx="1"/>
          </p:nvPr>
        </p:nvSpPr>
        <p:spPr>
          <a:xfrm>
            <a:off x="609600" y="274638"/>
            <a:ext cx="8077200" cy="5851525"/>
          </a:xfrm>
          <a:prstGeom prst="rect">
            <a:avLst/>
          </a:prstGeo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spd="slow" advClick="false" advTm="965">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spd="slow" advClick="false" advTm="965">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p:transition spd="slow" advClick="false" advTm="965">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true">
          <a:gsLst>
            <a:gs pos="26000">
              <a:srgbClr val="EBECF0"/>
            </a:gs>
            <a:gs pos="0">
              <a:srgbClr val="D7D9E1"/>
            </a:gs>
            <a:gs pos="100000">
              <a:schemeClr val="bg1"/>
            </a:gs>
          </a:gsLst>
          <a:lin ang="5400000" scaled="true"/>
          <a:tileRect/>
        </a:gra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内容占位符 2"/>
          <p:cNvSpPr>
            <a:spLocks noGrp="true"/>
          </p:cNvSpPr>
          <p:nvPr>
            <p:ph idx="1"/>
          </p:nvPr>
        </p:nvSpPr>
        <p:spPr>
          <a:xfrm>
            <a:off x="609600" y="1600200"/>
            <a:ext cx="10972800" cy="4525963"/>
          </a:xfrm>
          <a:prstGeom prst="rect">
            <a:avLst/>
          </a:prstGeo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spd="slow" advClick="false" advTm="965">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true"/>
          </p:cNvSpPr>
          <p:nvPr>
            <p:ph type="title"/>
          </p:nvPr>
        </p:nvSpPr>
        <p:spPr>
          <a:xfrm>
            <a:off x="963613" y="4406900"/>
            <a:ext cx="10363200" cy="1362075"/>
          </a:xfrm>
          <a:prstGeom prst="rect">
            <a:avLst/>
          </a:prstGeo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true"/>
          </p:cNvSpPr>
          <p:nvPr>
            <p:ph type="body" idx="1"/>
          </p:nvPr>
        </p:nvSpPr>
        <p:spPr>
          <a:xfrm>
            <a:off x="963613"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Tree>
  </p:cSld>
  <p:clrMapOvr>
    <a:masterClrMapping/>
  </p:clrMapOvr>
  <p:transition spd="slow" advClick="false" advTm="965">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
        <p:nvSpPr>
          <p:cNvPr id="3" name="内容占位符 2"/>
          <p:cNvSpPr>
            <a:spLocks noGrp="true"/>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true"/>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spd="slow" advClick="false" advTm="965">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a:xfrm>
            <a:off x="609600" y="274638"/>
            <a:ext cx="10972800" cy="1143000"/>
          </a:xfrm>
          <a:prstGeom prst="rect">
            <a:avLst/>
          </a:prstGeo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true"/>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true"/>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true"/>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true"/>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Tree>
  </p:cSld>
  <p:clrMapOvr>
    <a:masterClrMapping/>
  </p:clrMapOvr>
  <p:transition spd="slow" advClick="false" advTm="965">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nvPr>
        </p:nvSpPr>
        <p:spPr>
          <a:xfrm>
            <a:off x="609600" y="274638"/>
            <a:ext cx="10972800" cy="1143000"/>
          </a:xfrm>
          <a:prstGeom prst="rect">
            <a:avLst/>
          </a:prstGeom>
        </p:spPr>
        <p:txBody>
          <a:bodyPr/>
          <a:lstStyle/>
          <a:p>
            <a:r>
              <a:rPr lang="zh-CN" altLang="en-US" noProof="1"/>
              <a:t>单击此处编辑母版标题样式</a:t>
            </a:r>
            <a:endParaRPr lang="zh-CN" altLang="en-US" noProof="1"/>
          </a:p>
        </p:txBody>
      </p:sp>
    </p:spTree>
  </p:cSld>
  <p:clrMapOvr>
    <a:masterClrMapping/>
  </p:clrMapOvr>
  <p:transition spd="slow" advClick="false" advTm="965">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false" advTm="965">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609600" y="273050"/>
            <a:ext cx="4011613" cy="1162050"/>
          </a:xfrm>
          <a:prstGeom prst="rect">
            <a:avLst/>
          </a:prstGeo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true"/>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true"/>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spd="slow" advClick="false" advTm="965">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2389188" y="4800600"/>
            <a:ext cx="7315200" cy="566738"/>
          </a:xfrm>
          <a:prstGeom prst="rect">
            <a:avLst/>
          </a:prstGeo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true"/>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true"/>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Tree>
  </p:cSld>
  <p:clrMapOvr>
    <a:masterClrMapping/>
  </p:clrMapOvr>
  <p:transition spd="slow" advClick="false" advTm="965">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1.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false">
          <a:blip r:embed="rId15"/>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advClick="false" advTm="965">
    <p:dissolve/>
  </p:transition>
  <p:txStyles>
    <p:titleStyle>
      <a:lvl1pPr algn="l" defTabSz="913130" rtl="0" eaLnBrk="0" fontAlgn="base" hangingPunct="0">
        <a:lnSpc>
          <a:spcPct val="90000"/>
        </a:lnSpc>
        <a:spcBef>
          <a:spcPct val="0"/>
        </a:spcBef>
        <a:spcAft>
          <a:spcPct val="0"/>
        </a:spcAft>
        <a:defRPr sz="4400">
          <a:solidFill>
            <a:schemeClr val="tx1"/>
          </a:solidFill>
          <a:latin typeface="+mj-lt"/>
          <a:ea typeface="+mj-ea"/>
          <a:cs typeface="+mj-cs"/>
        </a:defRPr>
      </a:lvl1pPr>
      <a:lvl2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defTabSz="913130"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defTabSz="912495"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330" indent="-227330" algn="l" defTabSz="913130"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4530" indent="-227330" algn="l" defTabSz="913130"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1730" indent="-227330" algn="l" defTabSz="91313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598930" indent="-227330" algn="l" defTabSz="91313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4pPr>
      <a:lvl5pPr marL="2056130" indent="-227330" algn="l" defTabSz="913130"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5pPr>
      <a:lvl6pPr marL="25133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6pPr>
      <a:lvl7pPr marL="29705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7pPr>
      <a:lvl8pPr marL="34277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8pPr>
      <a:lvl9pPr marL="3884930" indent="-227330" algn="l" defTabSz="912495"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10.xml"/><Relationship Id="rId2" Type="http://schemas.openxmlformats.org/officeDocument/2006/relationships/image" Target="../media/image2.png"/><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12.xml"/><Relationship Id="rId2" Type="http://schemas.openxmlformats.org/officeDocument/2006/relationships/image" Target="../media/image2.png"/><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tags" Target="../tags/tag21.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ags" Target="../tags/tag24.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tags" Target="../tags/tag25.xml"/><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tags" Target="../tags/tag26.xml"/><Relationship Id="rId2" Type="http://schemas.openxmlformats.org/officeDocument/2006/relationships/image" Target="../media/image28.png"/><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0.xml"/><Relationship Id="rId2" Type="http://schemas.openxmlformats.org/officeDocument/2006/relationships/image" Target="../media/image2.png"/><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2.xml"/><Relationship Id="rId2" Type="http://schemas.openxmlformats.org/officeDocument/2006/relationships/image" Target="../media/image2.png"/><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4.xml"/><Relationship Id="rId2" Type="http://schemas.openxmlformats.org/officeDocument/2006/relationships/image" Target="../media/image2.png"/><Relationship Id="rId1" Type="http://schemas.openxmlformats.org/officeDocument/2006/relationships/tags" Target="../tags/tag33.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6.xml"/><Relationship Id="rId2" Type="http://schemas.openxmlformats.org/officeDocument/2006/relationships/image" Target="../media/image2.png"/><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8.xml"/><Relationship Id="rId2" Type="http://schemas.openxmlformats.org/officeDocument/2006/relationships/image" Target="../media/image2.png"/><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3.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2.xml"/><Relationship Id="rId2" Type="http://schemas.openxmlformats.org/officeDocument/2006/relationships/image" Target="../media/image2.png"/><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4.xml"/><Relationship Id="rId2" Type="http://schemas.openxmlformats.org/officeDocument/2006/relationships/image" Target="../media/image2.png"/><Relationship Id="rId1" Type="http://schemas.openxmlformats.org/officeDocument/2006/relationships/tags" Target="../tags/tag43.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6.xml"/><Relationship Id="rId2" Type="http://schemas.openxmlformats.org/officeDocument/2006/relationships/image" Target="../media/image2.png"/><Relationship Id="rId1" Type="http://schemas.openxmlformats.org/officeDocument/2006/relationships/tags" Target="../tags/tag45.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8.xml"/><Relationship Id="rId2" Type="http://schemas.openxmlformats.org/officeDocument/2006/relationships/image" Target="../media/image2.png"/><Relationship Id="rId1" Type="http://schemas.openxmlformats.org/officeDocument/2006/relationships/tags" Target="../tags/tag47.xml"/></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xml"/><Relationship Id="rId3" Type="http://schemas.openxmlformats.org/officeDocument/2006/relationships/tags" Target="../tags/tag50.xml"/><Relationship Id="rId2" Type="http://schemas.openxmlformats.org/officeDocument/2006/relationships/image" Target="../media/image2.png"/><Relationship Id="rId1" Type="http://schemas.openxmlformats.org/officeDocument/2006/relationships/tags" Target="../tags/tag49.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2.xml"/><Relationship Id="rId2" Type="http://schemas.openxmlformats.org/officeDocument/2006/relationships/image" Target="../media/image2.png"/><Relationship Id="rId1" Type="http://schemas.openxmlformats.org/officeDocument/2006/relationships/tags" Target="../tags/tag51.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4.xml"/><Relationship Id="rId2" Type="http://schemas.openxmlformats.org/officeDocument/2006/relationships/image" Target="../media/image2.png"/><Relationship Id="rId1" Type="http://schemas.openxmlformats.org/officeDocument/2006/relationships/tags" Target="../tags/tag53.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56.xml"/><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tags" Target="../tags/tag55.xml"/></Relationships>
</file>

<file path=ppt/slides/_rels/slide47.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2.xml"/><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tags" Target="../tags/tag57.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9.xml"/><Relationship Id="rId2" Type="http://schemas.openxmlformats.org/officeDocument/2006/relationships/image" Target="../media/image2.png"/><Relationship Id="rId1" Type="http://schemas.openxmlformats.org/officeDocument/2006/relationships/tags" Target="../tags/tag58.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1.xml"/><Relationship Id="rId2" Type="http://schemas.openxmlformats.org/officeDocument/2006/relationships/image" Target="../media/image2.png"/><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2.png"/><Relationship Id="rId1" Type="http://schemas.openxmlformats.org/officeDocument/2006/relationships/tags" Target="../tags/tag62.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5.xml"/><Relationship Id="rId2" Type="http://schemas.openxmlformats.org/officeDocument/2006/relationships/image" Target="../media/image2.png"/><Relationship Id="rId1" Type="http://schemas.openxmlformats.org/officeDocument/2006/relationships/tags" Target="../tags/tag64.xml"/></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7.xml"/><Relationship Id="rId2" Type="http://schemas.openxmlformats.org/officeDocument/2006/relationships/image" Target="../media/image2.png"/><Relationship Id="rId1" Type="http://schemas.openxmlformats.org/officeDocument/2006/relationships/tags" Target="../tags/tag66.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9.xml"/><Relationship Id="rId2" Type="http://schemas.openxmlformats.org/officeDocument/2006/relationships/image" Target="../media/image2.png"/><Relationship Id="rId1" Type="http://schemas.openxmlformats.org/officeDocument/2006/relationships/tags" Target="../tags/tag68.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tags" Target="../tags/tag70.xml"/></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tags" Target="../tags/tag71.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7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950595" y="731520"/>
            <a:ext cx="10290810" cy="5241925"/>
          </a:xfrm>
          <a:prstGeom prst="rect">
            <a:avLst/>
          </a:prstGeom>
          <a:solidFill>
            <a:schemeClr val="accent4">
              <a:lumMod val="20000"/>
              <a:lumOff val="80000"/>
            </a:schemeClr>
          </a:solid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scene3d>
              <a:camera prst="orthographicFront"/>
              <a:lightRig rig="threePt" dir="t"/>
            </a:scene3d>
          </a:bodyPr>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true">
            <a:spLocks noChangeArrowheads="true"/>
          </p:cNvSpPr>
          <p:nvPr/>
        </p:nvSpPr>
        <p:spPr bwMode="auto">
          <a:xfrm>
            <a:off x="1950720" y="3661410"/>
            <a:ext cx="846264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defRP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中央国家机关政府采购中心</a:t>
            </a:r>
            <a:r>
              <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buFont typeface="Arial" panose="020B0604020202020204" pitchFamily="34" charset="0"/>
              <a:buNone/>
              <a:defRP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工程招标与采购处（公共资源交易处）辛淑媛</a:t>
            </a:r>
            <a:endPar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buFont typeface="Arial" panose="020B0604020202020204" pitchFamily="34" charset="0"/>
              <a:buNone/>
              <a:defRPr/>
            </a:pPr>
            <a:r>
              <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202</a:t>
            </a:r>
            <a:r>
              <a:rPr lang=""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月</a:t>
            </a:r>
            <a:endPar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188" name="文本框 6"/>
          <p:cNvSpPr txBox="true">
            <a:spLocks noChangeArrowheads="true"/>
          </p:cNvSpPr>
          <p:nvPr/>
        </p:nvSpPr>
        <p:spPr bwMode="auto">
          <a:xfrm>
            <a:off x="2115078" y="2337636"/>
            <a:ext cx="8219440" cy="7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buFont typeface="Arial" panose="020B0604020202020204" pitchFamily="34" charset="0"/>
              <a:buNone/>
            </a:pPr>
            <a:r>
              <a:rPr lang="zh-CN" altLang="en-US" sz="45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国采中心公共资源交易业务介绍</a:t>
            </a:r>
            <a:endParaRPr lang="zh-CN" altLang="en-US" sz="45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1047750" y="845820"/>
            <a:ext cx="1170940" cy="1172845"/>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additive="base">
                                        <p:cTn id="7" dur="500" fill="hold"/>
                                        <p:tgtEl>
                                          <p:spTgt spid="93188"/>
                                        </p:tgtEl>
                                        <p:attrNameLst>
                                          <p:attrName>ppt_x</p:attrName>
                                        </p:attrNameLst>
                                      </p:cBhvr>
                                      <p:tavLst>
                                        <p:tav tm="0">
                                          <p:val>
                                            <p:strVal val="#ppt_x"/>
                                          </p:val>
                                        </p:tav>
                                        <p:tav tm="100000">
                                          <p:val>
                                            <p:strVal val="#ppt_x"/>
                                          </p:val>
                                        </p:tav>
                                      </p:tavLst>
                                    </p:anim>
                                    <p:anim calcmode="lin" valueType="num">
                                      <p:cBhvr additive="base">
                                        <p:cTn id="8" dur="500" fill="hold"/>
                                        <p:tgtEl>
                                          <p:spTgt spid="93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true"/>
      <p:bldP spid="6" grpId="0"/>
      <p:bldP spid="9318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、场所预约及使用</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3289935" y="1879600"/>
            <a:ext cx="8182610" cy="3807460"/>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委托人应提前不少于</a:t>
            </a:r>
            <a:r>
              <a:rPr lang="zh-CN" altLang="en-US" sz="3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5个</a:t>
            </a:r>
            <a:r>
              <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工作日进行预约</a:t>
            </a:r>
            <a:endPar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endPar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使用见证场所期间，委托人</a:t>
            </a:r>
            <a:r>
              <a:rPr lang="zh-CN" altLang="en-US" sz="3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纪检（监察）</a:t>
            </a:r>
            <a:r>
              <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部门需进入国采中心监控室进行监督的，由项目经办人核验单位介绍信及个人身份证明后，引导进入监控室</a:t>
            </a:r>
            <a:endPar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3540"/>
              </a:lnSpc>
              <a:buFont typeface="Arial" panose="020B0604020202020204" pitchFamily="34" charset="0"/>
              <a:buNone/>
              <a:defRPr/>
            </a:pPr>
            <a:endParaRPr lang="zh-CN" altLang="en-US" sz="3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22" name="Aitds15"/>
          <p:cNvPicPr>
            <a:picLocks noChangeAspect="true"/>
          </p:cNvPicPr>
          <p:nvPr/>
        </p:nvPicPr>
        <p:blipFill>
          <a:blip r:embed="rId3" cstate="screen"/>
          <a:stretch>
            <a:fillRect/>
          </a:stretch>
        </p:blipFill>
        <p:spPr>
          <a:xfrm>
            <a:off x="1565667" y="1985298"/>
            <a:ext cx="727953" cy="703454"/>
          </a:xfrm>
          <a:prstGeom prst="rect">
            <a:avLst/>
          </a:prstGeom>
        </p:spPr>
      </p:pic>
      <p:pic>
        <p:nvPicPr>
          <p:cNvPr id="2" name="Aitds15"/>
          <p:cNvPicPr>
            <a:picLocks noChangeAspect="true"/>
          </p:cNvPicPr>
          <p:nvPr/>
        </p:nvPicPr>
        <p:blipFill>
          <a:blip r:embed="rId3" cstate="screen"/>
          <a:stretch>
            <a:fillRect/>
          </a:stretch>
        </p:blipFill>
        <p:spPr>
          <a:xfrm>
            <a:off x="1565667" y="3763298"/>
            <a:ext cx="727953" cy="70345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、专家抽取及使用</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3655695" y="2182495"/>
            <a:ext cx="7722870" cy="3897630"/>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委托人应结合见证项目情况明确所需</a:t>
            </a:r>
            <a:r>
              <a:rPr lang="zh-CN" altLang="en-US" sz="36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专家的数量</a:t>
            </a: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专业要求</a:t>
            </a: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和</a:t>
            </a:r>
            <a:r>
              <a:rPr lang="zh-CN" altLang="en-US" sz="36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回避信息</a:t>
            </a: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等，提前不少于</a:t>
            </a:r>
            <a:r>
              <a:rPr lang="zh-CN" altLang="en-US" sz="36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3个</a:t>
            </a: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工作日通过系统提交专家抽取申请。</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使用专家过程中涉及用餐的，由委托人自行解决。</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23" name="Aitds3"/>
          <p:cNvPicPr>
            <a:picLocks noChangeAspect="true"/>
          </p:cNvPicPr>
          <p:nvPr>
            <p:custDataLst>
              <p:tags r:id="rId3"/>
            </p:custDataLst>
          </p:nvPr>
        </p:nvPicPr>
        <p:blipFill>
          <a:blip r:embed="rId4"/>
          <a:srcRect/>
          <a:stretch>
            <a:fillRect/>
          </a:stretch>
        </p:blipFill>
        <p:spPr>
          <a:xfrm>
            <a:off x="468630" y="2017395"/>
            <a:ext cx="2729230" cy="2836545"/>
          </a:xfrm>
          <a:prstGeom prst="rect">
            <a:avLst/>
          </a:prstGeom>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、专家抽取及使用</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3655695" y="1814195"/>
            <a:ext cx="7722870" cy="3897630"/>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zh-CN" altLang="en-US" sz="36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专家劳务费用由委托人负担</a:t>
            </a: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因见证项目临时取消、变更时间未能提前通知专家，或参与方数量不符合要求，不能进行现场评审等，或已到场专家需回避的，委托人应向专家支付合理费用。</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23" name="Aitds3"/>
          <p:cNvPicPr>
            <a:picLocks noChangeAspect="true"/>
          </p:cNvPicPr>
          <p:nvPr>
            <p:custDataLst>
              <p:tags r:id="rId3"/>
            </p:custDataLst>
          </p:nvPr>
        </p:nvPicPr>
        <p:blipFill>
          <a:blip r:embed="rId4"/>
          <a:srcRect/>
          <a:stretch>
            <a:fillRect/>
          </a:stretch>
        </p:blipFill>
        <p:spPr>
          <a:xfrm>
            <a:off x="468630" y="2017395"/>
            <a:ext cx="2729230" cy="2836545"/>
          </a:xfrm>
          <a:prstGeom prst="rect">
            <a:avLst/>
          </a:prstGeom>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、资料备份及见证证明</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1903730" y="1213485"/>
            <a:ext cx="10200640" cy="5528945"/>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国采中心保存备份电子文档和音视频资料的期限为</a:t>
            </a:r>
            <a:r>
              <a:rPr lang="zh-CN" altLang="en-US" sz="2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5年</a:t>
            </a: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委托人</a:t>
            </a:r>
            <a:r>
              <a:rPr lang="zh-CN" altLang="en-US" sz="2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备份的电子文档资料</a:t>
            </a: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可以包括：</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（一）委托人发出的招标采购、招租文件等；</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（二）其他参与方提交的响应文件、现场签到表；</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（三）评审或磋商谈判小组身份材料，即：专家抽取表、委托人代表身份证明（姓名、所在部门、委托参与的具体事项等），以及小组成员现场签到表；</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（四）评审或磋商谈判的报告、纪要等。</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申请由国采中心出具见证证明的</a:t>
            </a: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，备份资料至少应当包括（三）（四）项内容，能够证明评审或磋商谈判小组人员组成以及结果。</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9" name="任意多边形 8"/>
          <p:cNvSpPr/>
          <p:nvPr/>
        </p:nvSpPr>
        <p:spPr>
          <a:xfrm>
            <a:off x="179697" y="1853578"/>
            <a:ext cx="1657927" cy="663171"/>
          </a:xfrm>
          <a:custGeom>
            <a:avLst/>
            <a:gdLst>
              <a:gd name="connsiteX0" fmla="*/ 0 w 1657927"/>
              <a:gd name="connsiteY0" fmla="*/ 0 h 663171"/>
              <a:gd name="connsiteX1" fmla="*/ 1326342 w 1657927"/>
              <a:gd name="connsiteY1" fmla="*/ 0 h 663171"/>
              <a:gd name="connsiteX2" fmla="*/ 1657927 w 1657927"/>
              <a:gd name="connsiteY2" fmla="*/ 331586 h 663171"/>
              <a:gd name="connsiteX3" fmla="*/ 1326342 w 1657927"/>
              <a:gd name="connsiteY3" fmla="*/ 663171 h 663171"/>
              <a:gd name="connsiteX4" fmla="*/ 0 w 1657927"/>
              <a:gd name="connsiteY4" fmla="*/ 663171 h 663171"/>
              <a:gd name="connsiteX5" fmla="*/ 331586 w 1657927"/>
              <a:gd name="connsiteY5" fmla="*/ 331586 h 663171"/>
              <a:gd name="connsiteX6" fmla="*/ 0 w 1657927"/>
              <a:gd name="connsiteY6" fmla="*/ 0 h 6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927" h="663171">
                <a:moveTo>
                  <a:pt x="0" y="0"/>
                </a:moveTo>
                <a:lnTo>
                  <a:pt x="1326342" y="0"/>
                </a:lnTo>
                <a:lnTo>
                  <a:pt x="1657927" y="331586"/>
                </a:lnTo>
                <a:lnTo>
                  <a:pt x="1326342" y="663171"/>
                </a:lnTo>
                <a:lnTo>
                  <a:pt x="0" y="663171"/>
                </a:lnTo>
                <a:lnTo>
                  <a:pt x="331586" y="331586"/>
                </a:lnTo>
                <a:lnTo>
                  <a:pt x="0" y="0"/>
                </a:ln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5556" tIns="6985" rIns="331585" bIns="6985" numCol="1" spcCol="1270" anchor="ctr" anchorCtr="false">
            <a:noAutofit/>
          </a:bodyPr>
          <a:p>
            <a:pPr lvl="0" algn="ctr" defTabSz="488950">
              <a:lnSpc>
                <a:spcPct val="90000"/>
              </a:lnSpc>
              <a:spcBef>
                <a:spcPct val="0"/>
              </a:spcBef>
              <a:spcAft>
                <a:spcPct val="35000"/>
              </a:spcAft>
            </a:pPr>
            <a:endParaRPr lang="id-ID" sz="1100" kern="1200" dirty="0">
              <a:solidFill>
                <a:schemeClr val="bg1"/>
              </a:solidFill>
            </a:endParaRPr>
          </a:p>
          <a:p>
            <a:pPr lvl="0" algn="ctr" defTabSz="488950">
              <a:lnSpc>
                <a:spcPct val="90000"/>
              </a:lnSpc>
              <a:spcBef>
                <a:spcPct val="0"/>
              </a:spcBef>
              <a:spcAft>
                <a:spcPct val="35000"/>
              </a:spcAft>
            </a:pPr>
            <a:endParaRPr lang="id-ID" sz="1100" kern="1200" dirty="0">
              <a:solidFill>
                <a:schemeClr val="bg1"/>
              </a:solidFill>
            </a:endParaRPr>
          </a:p>
        </p:txBody>
      </p:sp>
      <p:sp>
        <p:nvSpPr>
          <p:cNvPr id="13" name="Freeform 26"/>
          <p:cNvSpPr/>
          <p:nvPr/>
        </p:nvSpPr>
        <p:spPr bwMode="auto">
          <a:xfrm>
            <a:off x="916268" y="2046131"/>
            <a:ext cx="267662" cy="277592"/>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false" compatLnSpc="true"/>
          <a:p>
            <a:endParaRPr lang="en-US" dirty="0"/>
          </a:p>
        </p:txBody>
      </p:sp>
      <p:sp>
        <p:nvSpPr>
          <p:cNvPr id="6" name="任意多边形 5"/>
          <p:cNvSpPr/>
          <p:nvPr/>
        </p:nvSpPr>
        <p:spPr>
          <a:xfrm>
            <a:off x="179062" y="5625478"/>
            <a:ext cx="1657927" cy="663171"/>
          </a:xfrm>
          <a:custGeom>
            <a:avLst/>
            <a:gdLst>
              <a:gd name="connsiteX0" fmla="*/ 0 w 1657927"/>
              <a:gd name="connsiteY0" fmla="*/ 0 h 663171"/>
              <a:gd name="connsiteX1" fmla="*/ 1326342 w 1657927"/>
              <a:gd name="connsiteY1" fmla="*/ 0 h 663171"/>
              <a:gd name="connsiteX2" fmla="*/ 1657927 w 1657927"/>
              <a:gd name="connsiteY2" fmla="*/ 331586 h 663171"/>
              <a:gd name="connsiteX3" fmla="*/ 1326342 w 1657927"/>
              <a:gd name="connsiteY3" fmla="*/ 663171 h 663171"/>
              <a:gd name="connsiteX4" fmla="*/ 0 w 1657927"/>
              <a:gd name="connsiteY4" fmla="*/ 663171 h 663171"/>
              <a:gd name="connsiteX5" fmla="*/ 331586 w 1657927"/>
              <a:gd name="connsiteY5" fmla="*/ 331586 h 663171"/>
              <a:gd name="connsiteX6" fmla="*/ 0 w 1657927"/>
              <a:gd name="connsiteY6" fmla="*/ 0 h 6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927" h="663171">
                <a:moveTo>
                  <a:pt x="0" y="0"/>
                </a:moveTo>
                <a:lnTo>
                  <a:pt x="1326342" y="0"/>
                </a:lnTo>
                <a:lnTo>
                  <a:pt x="1657927" y="331586"/>
                </a:lnTo>
                <a:lnTo>
                  <a:pt x="1326342" y="663171"/>
                </a:lnTo>
                <a:lnTo>
                  <a:pt x="0" y="663171"/>
                </a:lnTo>
                <a:lnTo>
                  <a:pt x="331586" y="331586"/>
                </a:lnTo>
                <a:lnTo>
                  <a:pt x="0" y="0"/>
                </a:ln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5556" tIns="6985" rIns="331585" bIns="6985" numCol="1" spcCol="1270" anchor="ctr" anchorCtr="false">
            <a:noAutofit/>
          </a:bodyPr>
          <a:p>
            <a:pPr lvl="0" algn="ctr" defTabSz="488950">
              <a:lnSpc>
                <a:spcPct val="90000"/>
              </a:lnSpc>
              <a:spcBef>
                <a:spcPct val="0"/>
              </a:spcBef>
              <a:spcAft>
                <a:spcPct val="35000"/>
              </a:spcAft>
            </a:pPr>
            <a:endParaRPr lang="id-ID" sz="1100" kern="1200" dirty="0">
              <a:solidFill>
                <a:schemeClr val="bg1"/>
              </a:solidFill>
            </a:endParaRPr>
          </a:p>
          <a:p>
            <a:pPr lvl="0" algn="ctr" defTabSz="488950">
              <a:lnSpc>
                <a:spcPct val="90000"/>
              </a:lnSpc>
              <a:spcBef>
                <a:spcPct val="0"/>
              </a:spcBef>
              <a:spcAft>
                <a:spcPct val="35000"/>
              </a:spcAft>
            </a:pPr>
            <a:endParaRPr lang="id-ID" sz="1100" kern="1200" dirty="0">
              <a:solidFill>
                <a:schemeClr val="bg1"/>
              </a:solidFill>
            </a:endParaRPr>
          </a:p>
        </p:txBody>
      </p:sp>
      <p:sp>
        <p:nvSpPr>
          <p:cNvPr id="7" name="Freeform 26"/>
          <p:cNvSpPr/>
          <p:nvPr/>
        </p:nvSpPr>
        <p:spPr bwMode="auto">
          <a:xfrm>
            <a:off x="915633" y="5818031"/>
            <a:ext cx="267662" cy="277592"/>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false" compatLnSpc="tru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true"/>
      <p:bldP spid="7" grpId="0" bldLvl="0" animBg="tru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5</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、资料备份及见证证明</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5526405" y="1804670"/>
            <a:ext cx="6428105" cy="3897630"/>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见证服务证书主要内容包括：</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（一）委托见证事项的名称；</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（二）委托人单位名称、联系人及联系方式；</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（三）参与评审或磋商谈判的专家和委托人代表姓名；</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（四）评审或磋商谈判的时间、地点、结果；</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（五）备份资料的名称。</a:t>
            </a: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3" name="Freeform 26"/>
          <p:cNvSpPr/>
          <p:nvPr/>
        </p:nvSpPr>
        <p:spPr bwMode="auto">
          <a:xfrm>
            <a:off x="916268" y="2046131"/>
            <a:ext cx="267662" cy="277592"/>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false" compatLnSpc="true"/>
          <a:p>
            <a:endParaRPr lang="en-US" dirty="0"/>
          </a:p>
        </p:txBody>
      </p:sp>
      <p:pic>
        <p:nvPicPr>
          <p:cNvPr id="2" name="图片 1"/>
          <p:cNvPicPr>
            <a:picLocks noChangeAspect="true"/>
          </p:cNvPicPr>
          <p:nvPr/>
        </p:nvPicPr>
        <p:blipFill>
          <a:blip r:embed="rId3"/>
          <a:stretch>
            <a:fillRect/>
          </a:stretch>
        </p:blipFill>
        <p:spPr>
          <a:xfrm>
            <a:off x="195580" y="1032510"/>
            <a:ext cx="4269740" cy="5831205"/>
          </a:xfrm>
          <a:prstGeom prst="rect">
            <a:avLst/>
          </a:prstGeom>
        </p:spPr>
      </p:pic>
      <p:sp>
        <p:nvSpPr>
          <p:cNvPr id="8" name="任意多边形 7"/>
          <p:cNvSpPr/>
          <p:nvPr/>
        </p:nvSpPr>
        <p:spPr>
          <a:xfrm>
            <a:off x="4465320" y="3616960"/>
            <a:ext cx="1061085" cy="692785"/>
          </a:xfrm>
          <a:custGeom>
            <a:avLst/>
            <a:gdLst>
              <a:gd name="connsiteX0" fmla="*/ 0 w 1657927"/>
              <a:gd name="connsiteY0" fmla="*/ 0 h 663171"/>
              <a:gd name="connsiteX1" fmla="*/ 1326342 w 1657927"/>
              <a:gd name="connsiteY1" fmla="*/ 0 h 663171"/>
              <a:gd name="connsiteX2" fmla="*/ 1657927 w 1657927"/>
              <a:gd name="connsiteY2" fmla="*/ 331586 h 663171"/>
              <a:gd name="connsiteX3" fmla="*/ 1326342 w 1657927"/>
              <a:gd name="connsiteY3" fmla="*/ 663171 h 663171"/>
              <a:gd name="connsiteX4" fmla="*/ 0 w 1657927"/>
              <a:gd name="connsiteY4" fmla="*/ 663171 h 663171"/>
              <a:gd name="connsiteX5" fmla="*/ 331586 w 1657927"/>
              <a:gd name="connsiteY5" fmla="*/ 331586 h 663171"/>
              <a:gd name="connsiteX6" fmla="*/ 0 w 1657927"/>
              <a:gd name="connsiteY6" fmla="*/ 0 h 66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927" h="663171">
                <a:moveTo>
                  <a:pt x="0" y="0"/>
                </a:moveTo>
                <a:lnTo>
                  <a:pt x="1326342" y="0"/>
                </a:lnTo>
                <a:lnTo>
                  <a:pt x="1657927" y="331586"/>
                </a:lnTo>
                <a:lnTo>
                  <a:pt x="1326342" y="663171"/>
                </a:lnTo>
                <a:lnTo>
                  <a:pt x="0" y="663171"/>
                </a:lnTo>
                <a:lnTo>
                  <a:pt x="331586" y="331586"/>
                </a:lnTo>
                <a:lnTo>
                  <a:pt x="0" y="0"/>
                </a:lnTo>
                <a:close/>
              </a:path>
            </a:pathLst>
          </a:custGeom>
          <a:solidFill>
            <a:schemeClr val="accent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45556" tIns="6985" rIns="331585" bIns="6985" numCol="1" spcCol="1270" anchor="ctr" anchorCtr="false">
            <a:noAutofit/>
          </a:bodyPr>
          <a:p>
            <a:pPr lvl="0" algn="ctr" defTabSz="488950">
              <a:lnSpc>
                <a:spcPct val="90000"/>
              </a:lnSpc>
              <a:spcBef>
                <a:spcPct val="0"/>
              </a:spcBef>
              <a:spcAft>
                <a:spcPct val="35000"/>
              </a:spcAft>
            </a:pPr>
            <a:endParaRPr lang="id-ID" sz="1100" kern="1200" dirty="0">
              <a:solidFill>
                <a:schemeClr val="bg1"/>
              </a:solidFill>
            </a:endParaRPr>
          </a:p>
          <a:p>
            <a:pPr lvl="0" algn="ctr" defTabSz="488950">
              <a:lnSpc>
                <a:spcPct val="90000"/>
              </a:lnSpc>
              <a:spcBef>
                <a:spcPct val="0"/>
              </a:spcBef>
              <a:spcAft>
                <a:spcPct val="35000"/>
              </a:spcAft>
            </a:pPr>
            <a:endParaRPr lang="id-ID" sz="1100" kern="1200" dirty="0">
              <a:solidFill>
                <a:schemeClr val="bg1"/>
              </a:solidFill>
            </a:endParaRPr>
          </a:p>
        </p:txBody>
      </p:sp>
      <p:sp>
        <p:nvSpPr>
          <p:cNvPr id="10" name="Freeform 26"/>
          <p:cNvSpPr/>
          <p:nvPr/>
        </p:nvSpPr>
        <p:spPr bwMode="auto">
          <a:xfrm>
            <a:off x="4878705" y="3803015"/>
            <a:ext cx="234950" cy="29019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false" compatLnSpc="tru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true"/>
      <p:bldP spid="10" grpId="0" bldLvl="0" animBg="tru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、信息公开及其他事项</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2519045" y="1764665"/>
            <a:ext cx="8974455" cy="4729480"/>
          </a:xfrm>
          <a:prstGeom prst="rect">
            <a:avLst/>
          </a:prstGeom>
          <a:noFill/>
        </p:spPr>
        <p:txBody>
          <a:bodyPr wrap="square" rtlCol="0" anchor="t">
            <a:noAutofit/>
          </a:bodyPr>
          <a:p>
            <a:pPr algn="l" eaLnBrk="1" latinLnBrk="0" hangingPunct="1">
              <a:lnSpc>
                <a:spcPts val="4240"/>
              </a:lnSpc>
              <a:buClrTx/>
              <a:buSzTx/>
              <a:buFont typeface="Arial" panose="020B0604020202020204" pitchFamily="34" charset="0"/>
              <a:buNone/>
              <a:defRPr/>
            </a:pP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见证项目需事前、事后进行</a:t>
            </a:r>
            <a:r>
              <a:rPr lang="zh-CN" altLang="en-US" sz="28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信息公开</a:t>
            </a: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的，委托人应严格执行相关领域公告格式内容规定，通过系统提交拟公开的信息内容。</a:t>
            </a: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项目经办人依据委托人提交或备份的资料对信息格式、内容一致性等进行审查，履行国采中心内部审核程序后发布在中央政府采购网。</a:t>
            </a: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委托人可以选择通过中央政府采购网，公开国采中心出具的</a:t>
            </a:r>
            <a:r>
              <a:rPr lang="zh-CN" altLang="en-US" sz="28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见证服务证书</a:t>
            </a: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3" name="椭圆 12"/>
          <p:cNvSpPr/>
          <p:nvPr/>
        </p:nvSpPr>
        <p:spPr>
          <a:xfrm>
            <a:off x="1353009" y="23056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Freeform 99"/>
          <p:cNvSpPr>
            <a:spLocks noEditPoints="true"/>
          </p:cNvSpPr>
          <p:nvPr/>
        </p:nvSpPr>
        <p:spPr bwMode="auto">
          <a:xfrm>
            <a:off x="1588027" y="25327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
        <p:nvSpPr>
          <p:cNvPr id="9" name="椭圆 8"/>
          <p:cNvSpPr/>
          <p:nvPr/>
        </p:nvSpPr>
        <p:spPr>
          <a:xfrm>
            <a:off x="1365709" y="22929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Freeform 99"/>
          <p:cNvSpPr>
            <a:spLocks noEditPoints="true"/>
          </p:cNvSpPr>
          <p:nvPr/>
        </p:nvSpPr>
        <p:spPr bwMode="auto">
          <a:xfrm>
            <a:off x="1600727" y="25200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
        <p:nvSpPr>
          <p:cNvPr id="12" name="椭圆 11"/>
          <p:cNvSpPr/>
          <p:nvPr/>
        </p:nvSpPr>
        <p:spPr>
          <a:xfrm>
            <a:off x="1365709" y="38423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Freeform 99"/>
          <p:cNvSpPr>
            <a:spLocks noEditPoints="true"/>
          </p:cNvSpPr>
          <p:nvPr/>
        </p:nvSpPr>
        <p:spPr bwMode="auto">
          <a:xfrm>
            <a:off x="1600727" y="40694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
        <p:nvSpPr>
          <p:cNvPr id="16" name="椭圆 15"/>
          <p:cNvSpPr/>
          <p:nvPr/>
        </p:nvSpPr>
        <p:spPr>
          <a:xfrm>
            <a:off x="1378409" y="52520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Freeform 99"/>
          <p:cNvSpPr>
            <a:spLocks noEditPoints="true"/>
          </p:cNvSpPr>
          <p:nvPr/>
        </p:nvSpPr>
        <p:spPr bwMode="auto">
          <a:xfrm>
            <a:off x="1613427" y="54791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、信息公开及其他事项</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2519045" y="1764665"/>
            <a:ext cx="8974455" cy="4729480"/>
          </a:xfrm>
          <a:prstGeom prst="rect">
            <a:avLst/>
          </a:prstGeom>
          <a:noFill/>
        </p:spPr>
        <p:txBody>
          <a:bodyPr wrap="square" rtlCol="0" anchor="t">
            <a:noAutofit/>
          </a:bodyPr>
          <a:p>
            <a:pPr algn="l" eaLnBrk="1" latinLnBrk="0" hangingPunct="1">
              <a:lnSpc>
                <a:spcPts val="4240"/>
              </a:lnSpc>
              <a:buClrTx/>
              <a:buSzTx/>
              <a:buFont typeface="Arial" panose="020B0604020202020204" pitchFamily="34" charset="0"/>
              <a:buNone/>
              <a:defRPr/>
            </a:pP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见证项目涉及问询、质疑和投诉等的，项目经办人应当在1个工作日内移交委托人进行处理。</a:t>
            </a: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委托人单位需专门调取见证项目电子文档或音视频资料的，应书面提出申请并加盖法人单位印章。</a:t>
            </a: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其他部门依法调取资料的，国采中心依据档案管理相关制度规定办理。</a:t>
            </a:r>
            <a:endParaRPr lang="zh-CN" altLang="en-US" sz="28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3" name="椭圆 12"/>
          <p:cNvSpPr/>
          <p:nvPr/>
        </p:nvSpPr>
        <p:spPr>
          <a:xfrm>
            <a:off x="1353009" y="23056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Freeform 99"/>
          <p:cNvSpPr>
            <a:spLocks noEditPoints="true"/>
          </p:cNvSpPr>
          <p:nvPr/>
        </p:nvSpPr>
        <p:spPr bwMode="auto">
          <a:xfrm>
            <a:off x="1588027" y="25327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
        <p:nvSpPr>
          <p:cNvPr id="9" name="椭圆 8"/>
          <p:cNvSpPr/>
          <p:nvPr/>
        </p:nvSpPr>
        <p:spPr>
          <a:xfrm>
            <a:off x="1365709" y="22929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Freeform 99"/>
          <p:cNvSpPr>
            <a:spLocks noEditPoints="true"/>
          </p:cNvSpPr>
          <p:nvPr/>
        </p:nvSpPr>
        <p:spPr bwMode="auto">
          <a:xfrm>
            <a:off x="1600727" y="25200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
        <p:nvSpPr>
          <p:cNvPr id="12" name="椭圆 11"/>
          <p:cNvSpPr/>
          <p:nvPr/>
        </p:nvSpPr>
        <p:spPr>
          <a:xfrm>
            <a:off x="1365709" y="38423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Freeform 99"/>
          <p:cNvSpPr>
            <a:spLocks noEditPoints="true"/>
          </p:cNvSpPr>
          <p:nvPr/>
        </p:nvSpPr>
        <p:spPr bwMode="auto">
          <a:xfrm>
            <a:off x="1600727" y="40694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
        <p:nvSpPr>
          <p:cNvPr id="16" name="椭圆 15"/>
          <p:cNvSpPr/>
          <p:nvPr/>
        </p:nvSpPr>
        <p:spPr>
          <a:xfrm>
            <a:off x="1378409" y="5252030"/>
            <a:ext cx="746730" cy="746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Freeform 99"/>
          <p:cNvSpPr>
            <a:spLocks noEditPoints="true"/>
          </p:cNvSpPr>
          <p:nvPr/>
        </p:nvSpPr>
        <p:spPr bwMode="auto">
          <a:xfrm>
            <a:off x="1613427" y="5479119"/>
            <a:ext cx="276693" cy="278055"/>
          </a:xfrm>
          <a:custGeom>
            <a:avLst/>
            <a:gdLst>
              <a:gd name="T0" fmla="*/ 543 w 1018"/>
              <a:gd name="T1" fmla="*/ 682 h 1018"/>
              <a:gd name="T2" fmla="*/ 671 w 1018"/>
              <a:gd name="T3" fmla="*/ 548 h 1018"/>
              <a:gd name="T4" fmla="*/ 689 w 1018"/>
              <a:gd name="T5" fmla="*/ 324 h 1018"/>
              <a:gd name="T6" fmla="*/ 565 w 1018"/>
              <a:gd name="T7" fmla="*/ 148 h 1018"/>
              <a:gd name="T8" fmla="*/ 462 w 1018"/>
              <a:gd name="T9" fmla="*/ 120 h 1018"/>
              <a:gd name="T10" fmla="*/ 368 w 1018"/>
              <a:gd name="T11" fmla="*/ 142 h 1018"/>
              <a:gd name="T12" fmla="*/ 290 w 1018"/>
              <a:gd name="T13" fmla="*/ 207 h 1018"/>
              <a:gd name="T14" fmla="*/ 223 w 1018"/>
              <a:gd name="T15" fmla="*/ 409 h 1018"/>
              <a:gd name="T16" fmla="*/ 309 w 1018"/>
              <a:gd name="T17" fmla="*/ 634 h 1018"/>
              <a:gd name="T18" fmla="*/ 425 w 1018"/>
              <a:gd name="T19" fmla="*/ 696 h 1018"/>
              <a:gd name="T20" fmla="*/ 513 w 1018"/>
              <a:gd name="T21" fmla="*/ 193 h 1018"/>
              <a:gd name="T22" fmla="*/ 623 w 1018"/>
              <a:gd name="T23" fmla="*/ 321 h 1018"/>
              <a:gd name="T24" fmla="*/ 623 w 1018"/>
              <a:gd name="T25" fmla="*/ 497 h 1018"/>
              <a:gd name="T26" fmla="*/ 513 w 1018"/>
              <a:gd name="T27" fmla="*/ 626 h 1018"/>
              <a:gd name="T28" fmla="*/ 378 w 1018"/>
              <a:gd name="T29" fmla="*/ 609 h 1018"/>
              <a:gd name="T30" fmla="*/ 290 w 1018"/>
              <a:gd name="T31" fmla="*/ 456 h 1018"/>
              <a:gd name="T32" fmla="*/ 316 w 1018"/>
              <a:gd name="T33" fmla="*/ 283 h 1018"/>
              <a:gd name="T34" fmla="*/ 444 w 1018"/>
              <a:gd name="T35" fmla="*/ 184 h 1018"/>
              <a:gd name="T36" fmla="*/ 636 w 1018"/>
              <a:gd name="T37" fmla="*/ 682 h 1018"/>
              <a:gd name="T38" fmla="*/ 644 w 1018"/>
              <a:gd name="T39" fmla="*/ 726 h 1018"/>
              <a:gd name="T40" fmla="*/ 756 w 1018"/>
              <a:gd name="T41" fmla="*/ 755 h 1018"/>
              <a:gd name="T42" fmla="*/ 854 w 1018"/>
              <a:gd name="T43" fmla="*/ 889 h 1018"/>
              <a:gd name="T44" fmla="*/ 844 w 1018"/>
              <a:gd name="T45" fmla="*/ 952 h 1018"/>
              <a:gd name="T46" fmla="*/ 68 w 1018"/>
              <a:gd name="T47" fmla="*/ 943 h 1018"/>
              <a:gd name="T48" fmla="*/ 87 w 1018"/>
              <a:gd name="T49" fmla="*/ 834 h 1018"/>
              <a:gd name="T50" fmla="*/ 221 w 1018"/>
              <a:gd name="T51" fmla="*/ 736 h 1018"/>
              <a:gd name="T52" fmla="*/ 290 w 1018"/>
              <a:gd name="T53" fmla="*/ 712 h 1018"/>
              <a:gd name="T54" fmla="*/ 273 w 1018"/>
              <a:gd name="T55" fmla="*/ 670 h 1018"/>
              <a:gd name="T56" fmla="*/ 184 w 1018"/>
              <a:gd name="T57" fmla="*/ 680 h 1018"/>
              <a:gd name="T58" fmla="*/ 21 w 1018"/>
              <a:gd name="T59" fmla="*/ 827 h 1018"/>
              <a:gd name="T60" fmla="*/ 0 w 1018"/>
              <a:gd name="T61" fmla="*/ 937 h 1018"/>
              <a:gd name="T62" fmla="*/ 39 w 1018"/>
              <a:gd name="T63" fmla="*/ 1003 h 1018"/>
              <a:gd name="T64" fmla="*/ 843 w 1018"/>
              <a:gd name="T65" fmla="*/ 1018 h 1018"/>
              <a:gd name="T66" fmla="*/ 907 w 1018"/>
              <a:gd name="T67" fmla="*/ 978 h 1018"/>
              <a:gd name="T68" fmla="*/ 921 w 1018"/>
              <a:gd name="T69" fmla="*/ 902 h 1018"/>
              <a:gd name="T70" fmla="*/ 846 w 1018"/>
              <a:gd name="T71" fmla="*/ 744 h 1018"/>
              <a:gd name="T72" fmla="*/ 688 w 1018"/>
              <a:gd name="T73" fmla="*/ 669 h 1018"/>
              <a:gd name="T74" fmla="*/ 557 w 1018"/>
              <a:gd name="T75" fmla="*/ 64 h 1018"/>
              <a:gd name="T76" fmla="*/ 681 w 1018"/>
              <a:gd name="T77" fmla="*/ 130 h 1018"/>
              <a:gd name="T78" fmla="*/ 732 w 1018"/>
              <a:gd name="T79" fmla="*/ 290 h 1018"/>
              <a:gd name="T80" fmla="*/ 728 w 1018"/>
              <a:gd name="T81" fmla="*/ 379 h 1018"/>
              <a:gd name="T82" fmla="*/ 765 w 1018"/>
              <a:gd name="T83" fmla="*/ 393 h 1018"/>
              <a:gd name="T84" fmla="*/ 793 w 1018"/>
              <a:gd name="T85" fmla="*/ 331 h 1018"/>
              <a:gd name="T86" fmla="*/ 755 w 1018"/>
              <a:gd name="T87" fmla="*/ 128 h 1018"/>
              <a:gd name="T88" fmla="*/ 628 w 1018"/>
              <a:gd name="T89" fmla="*/ 14 h 1018"/>
              <a:gd name="T90" fmla="*/ 529 w 1018"/>
              <a:gd name="T91" fmla="*/ 2 h 1018"/>
              <a:gd name="T92" fmla="*/ 442 w 1018"/>
              <a:gd name="T93" fmla="*/ 37 h 1018"/>
              <a:gd name="T94" fmla="*/ 450 w 1018"/>
              <a:gd name="T95" fmla="*/ 82 h 1018"/>
              <a:gd name="T96" fmla="*/ 763 w 1018"/>
              <a:gd name="T97" fmla="*/ 540 h 1018"/>
              <a:gd name="T98" fmla="*/ 732 w 1018"/>
              <a:gd name="T99" fmla="*/ 573 h 1018"/>
              <a:gd name="T100" fmla="*/ 763 w 1018"/>
              <a:gd name="T101" fmla="*/ 605 h 1018"/>
              <a:gd name="T102" fmla="*/ 911 w 1018"/>
              <a:gd name="T103" fmla="*/ 678 h 1018"/>
              <a:gd name="T104" fmla="*/ 954 w 1018"/>
              <a:gd name="T105" fmla="*/ 809 h 1018"/>
              <a:gd name="T106" fmla="*/ 963 w 1018"/>
              <a:gd name="T107" fmla="*/ 853 h 1018"/>
              <a:gd name="T108" fmla="*/ 1003 w 1018"/>
              <a:gd name="T109" fmla="*/ 851 h 1018"/>
              <a:gd name="T110" fmla="*/ 1018 w 1018"/>
              <a:gd name="T111" fmla="*/ 803 h 1018"/>
              <a:gd name="T112" fmla="*/ 945 w 1018"/>
              <a:gd name="T113" fmla="*/ 619 h 1018"/>
              <a:gd name="T114" fmla="*/ 803 w 1018"/>
              <a:gd name="T115" fmla="*/ 544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8" h="1018">
                <a:moveTo>
                  <a:pt x="462" y="700"/>
                </a:moveTo>
                <a:lnTo>
                  <a:pt x="462" y="700"/>
                </a:lnTo>
                <a:lnTo>
                  <a:pt x="474" y="699"/>
                </a:lnTo>
                <a:lnTo>
                  <a:pt x="485" y="698"/>
                </a:lnTo>
                <a:lnTo>
                  <a:pt x="497" y="696"/>
                </a:lnTo>
                <a:lnTo>
                  <a:pt x="509" y="694"/>
                </a:lnTo>
                <a:lnTo>
                  <a:pt x="521" y="691"/>
                </a:lnTo>
                <a:lnTo>
                  <a:pt x="533" y="686"/>
                </a:lnTo>
                <a:lnTo>
                  <a:pt x="543" y="682"/>
                </a:lnTo>
                <a:lnTo>
                  <a:pt x="554" y="677"/>
                </a:lnTo>
                <a:lnTo>
                  <a:pt x="565" y="671"/>
                </a:lnTo>
                <a:lnTo>
                  <a:pt x="576" y="665"/>
                </a:lnTo>
                <a:lnTo>
                  <a:pt x="595" y="650"/>
                </a:lnTo>
                <a:lnTo>
                  <a:pt x="613" y="634"/>
                </a:lnTo>
                <a:lnTo>
                  <a:pt x="630" y="614"/>
                </a:lnTo>
                <a:lnTo>
                  <a:pt x="645" y="594"/>
                </a:lnTo>
                <a:lnTo>
                  <a:pt x="659" y="571"/>
                </a:lnTo>
                <a:lnTo>
                  <a:pt x="671" y="548"/>
                </a:lnTo>
                <a:lnTo>
                  <a:pt x="681" y="522"/>
                </a:lnTo>
                <a:lnTo>
                  <a:pt x="689" y="495"/>
                </a:lnTo>
                <a:lnTo>
                  <a:pt x="695" y="467"/>
                </a:lnTo>
                <a:lnTo>
                  <a:pt x="699" y="439"/>
                </a:lnTo>
                <a:lnTo>
                  <a:pt x="700" y="409"/>
                </a:lnTo>
                <a:lnTo>
                  <a:pt x="700" y="409"/>
                </a:lnTo>
                <a:lnTo>
                  <a:pt x="699" y="379"/>
                </a:lnTo>
                <a:lnTo>
                  <a:pt x="695" y="352"/>
                </a:lnTo>
                <a:lnTo>
                  <a:pt x="689" y="324"/>
                </a:lnTo>
                <a:lnTo>
                  <a:pt x="681" y="297"/>
                </a:lnTo>
                <a:lnTo>
                  <a:pt x="671" y="271"/>
                </a:lnTo>
                <a:lnTo>
                  <a:pt x="659" y="247"/>
                </a:lnTo>
                <a:lnTo>
                  <a:pt x="645" y="225"/>
                </a:lnTo>
                <a:lnTo>
                  <a:pt x="630" y="205"/>
                </a:lnTo>
                <a:lnTo>
                  <a:pt x="613" y="185"/>
                </a:lnTo>
                <a:lnTo>
                  <a:pt x="595" y="169"/>
                </a:lnTo>
                <a:lnTo>
                  <a:pt x="576" y="154"/>
                </a:lnTo>
                <a:lnTo>
                  <a:pt x="565" y="148"/>
                </a:lnTo>
                <a:lnTo>
                  <a:pt x="554" y="142"/>
                </a:lnTo>
                <a:lnTo>
                  <a:pt x="543" y="137"/>
                </a:lnTo>
                <a:lnTo>
                  <a:pt x="533" y="133"/>
                </a:lnTo>
                <a:lnTo>
                  <a:pt x="521" y="128"/>
                </a:lnTo>
                <a:lnTo>
                  <a:pt x="509" y="125"/>
                </a:lnTo>
                <a:lnTo>
                  <a:pt x="497" y="123"/>
                </a:lnTo>
                <a:lnTo>
                  <a:pt x="485" y="121"/>
                </a:lnTo>
                <a:lnTo>
                  <a:pt x="474" y="120"/>
                </a:lnTo>
                <a:lnTo>
                  <a:pt x="462" y="120"/>
                </a:lnTo>
                <a:lnTo>
                  <a:pt x="462" y="120"/>
                </a:lnTo>
                <a:lnTo>
                  <a:pt x="449" y="120"/>
                </a:lnTo>
                <a:lnTo>
                  <a:pt x="437" y="121"/>
                </a:lnTo>
                <a:lnTo>
                  <a:pt x="425" y="123"/>
                </a:lnTo>
                <a:lnTo>
                  <a:pt x="414" y="125"/>
                </a:lnTo>
                <a:lnTo>
                  <a:pt x="402" y="128"/>
                </a:lnTo>
                <a:lnTo>
                  <a:pt x="391" y="132"/>
                </a:lnTo>
                <a:lnTo>
                  <a:pt x="379" y="137"/>
                </a:lnTo>
                <a:lnTo>
                  <a:pt x="368" y="142"/>
                </a:lnTo>
                <a:lnTo>
                  <a:pt x="358" y="148"/>
                </a:lnTo>
                <a:lnTo>
                  <a:pt x="347" y="154"/>
                </a:lnTo>
                <a:lnTo>
                  <a:pt x="337" y="162"/>
                </a:lnTo>
                <a:lnTo>
                  <a:pt x="327" y="169"/>
                </a:lnTo>
                <a:lnTo>
                  <a:pt x="317" y="178"/>
                </a:lnTo>
                <a:lnTo>
                  <a:pt x="308" y="187"/>
                </a:lnTo>
                <a:lnTo>
                  <a:pt x="299" y="197"/>
                </a:lnTo>
                <a:lnTo>
                  <a:pt x="290" y="207"/>
                </a:lnTo>
                <a:lnTo>
                  <a:pt x="290" y="207"/>
                </a:lnTo>
                <a:lnTo>
                  <a:pt x="275" y="228"/>
                </a:lnTo>
                <a:lnTo>
                  <a:pt x="261" y="251"/>
                </a:lnTo>
                <a:lnTo>
                  <a:pt x="249" y="274"/>
                </a:lnTo>
                <a:lnTo>
                  <a:pt x="241" y="300"/>
                </a:lnTo>
                <a:lnTo>
                  <a:pt x="233" y="326"/>
                </a:lnTo>
                <a:lnTo>
                  <a:pt x="227" y="354"/>
                </a:lnTo>
                <a:lnTo>
                  <a:pt x="224" y="382"/>
                </a:lnTo>
                <a:lnTo>
                  <a:pt x="223" y="409"/>
                </a:lnTo>
                <a:lnTo>
                  <a:pt x="223" y="409"/>
                </a:lnTo>
                <a:lnTo>
                  <a:pt x="224" y="439"/>
                </a:lnTo>
                <a:lnTo>
                  <a:pt x="228" y="467"/>
                </a:lnTo>
                <a:lnTo>
                  <a:pt x="233" y="495"/>
                </a:lnTo>
                <a:lnTo>
                  <a:pt x="242" y="522"/>
                </a:lnTo>
                <a:lnTo>
                  <a:pt x="251" y="548"/>
                </a:lnTo>
                <a:lnTo>
                  <a:pt x="263" y="571"/>
                </a:lnTo>
                <a:lnTo>
                  <a:pt x="277" y="594"/>
                </a:lnTo>
                <a:lnTo>
                  <a:pt x="293" y="614"/>
                </a:lnTo>
                <a:lnTo>
                  <a:pt x="309" y="634"/>
                </a:lnTo>
                <a:lnTo>
                  <a:pt x="328" y="650"/>
                </a:lnTo>
                <a:lnTo>
                  <a:pt x="348" y="665"/>
                </a:lnTo>
                <a:lnTo>
                  <a:pt x="358" y="671"/>
                </a:lnTo>
                <a:lnTo>
                  <a:pt x="368" y="677"/>
                </a:lnTo>
                <a:lnTo>
                  <a:pt x="379" y="682"/>
                </a:lnTo>
                <a:lnTo>
                  <a:pt x="391" y="686"/>
                </a:lnTo>
                <a:lnTo>
                  <a:pt x="402" y="691"/>
                </a:lnTo>
                <a:lnTo>
                  <a:pt x="414" y="694"/>
                </a:lnTo>
                <a:lnTo>
                  <a:pt x="425" y="696"/>
                </a:lnTo>
                <a:lnTo>
                  <a:pt x="437" y="698"/>
                </a:lnTo>
                <a:lnTo>
                  <a:pt x="449" y="699"/>
                </a:lnTo>
                <a:lnTo>
                  <a:pt x="462" y="700"/>
                </a:lnTo>
                <a:lnTo>
                  <a:pt x="462" y="700"/>
                </a:lnTo>
                <a:close/>
                <a:moveTo>
                  <a:pt x="462" y="183"/>
                </a:moveTo>
                <a:lnTo>
                  <a:pt x="462" y="183"/>
                </a:lnTo>
                <a:lnTo>
                  <a:pt x="479" y="184"/>
                </a:lnTo>
                <a:lnTo>
                  <a:pt x="496" y="187"/>
                </a:lnTo>
                <a:lnTo>
                  <a:pt x="513" y="193"/>
                </a:lnTo>
                <a:lnTo>
                  <a:pt x="529" y="200"/>
                </a:lnTo>
                <a:lnTo>
                  <a:pt x="544" y="210"/>
                </a:lnTo>
                <a:lnTo>
                  <a:pt x="559" y="222"/>
                </a:lnTo>
                <a:lnTo>
                  <a:pt x="572" y="235"/>
                </a:lnTo>
                <a:lnTo>
                  <a:pt x="585" y="250"/>
                </a:lnTo>
                <a:lnTo>
                  <a:pt x="596" y="266"/>
                </a:lnTo>
                <a:lnTo>
                  <a:pt x="607" y="283"/>
                </a:lnTo>
                <a:lnTo>
                  <a:pt x="615" y="301"/>
                </a:lnTo>
                <a:lnTo>
                  <a:pt x="623" y="321"/>
                </a:lnTo>
                <a:lnTo>
                  <a:pt x="628" y="342"/>
                </a:lnTo>
                <a:lnTo>
                  <a:pt x="632" y="363"/>
                </a:lnTo>
                <a:lnTo>
                  <a:pt x="636" y="386"/>
                </a:lnTo>
                <a:lnTo>
                  <a:pt x="637" y="409"/>
                </a:lnTo>
                <a:lnTo>
                  <a:pt x="637" y="409"/>
                </a:lnTo>
                <a:lnTo>
                  <a:pt x="636" y="433"/>
                </a:lnTo>
                <a:lnTo>
                  <a:pt x="632" y="456"/>
                </a:lnTo>
                <a:lnTo>
                  <a:pt x="628" y="477"/>
                </a:lnTo>
                <a:lnTo>
                  <a:pt x="623" y="497"/>
                </a:lnTo>
                <a:lnTo>
                  <a:pt x="615" y="518"/>
                </a:lnTo>
                <a:lnTo>
                  <a:pt x="607" y="536"/>
                </a:lnTo>
                <a:lnTo>
                  <a:pt x="596" y="553"/>
                </a:lnTo>
                <a:lnTo>
                  <a:pt x="585" y="569"/>
                </a:lnTo>
                <a:lnTo>
                  <a:pt x="572" y="584"/>
                </a:lnTo>
                <a:lnTo>
                  <a:pt x="559" y="597"/>
                </a:lnTo>
                <a:lnTo>
                  <a:pt x="544" y="609"/>
                </a:lnTo>
                <a:lnTo>
                  <a:pt x="529" y="619"/>
                </a:lnTo>
                <a:lnTo>
                  <a:pt x="513" y="626"/>
                </a:lnTo>
                <a:lnTo>
                  <a:pt x="496" y="632"/>
                </a:lnTo>
                <a:lnTo>
                  <a:pt x="479" y="635"/>
                </a:lnTo>
                <a:lnTo>
                  <a:pt x="462" y="636"/>
                </a:lnTo>
                <a:lnTo>
                  <a:pt x="462" y="636"/>
                </a:lnTo>
                <a:lnTo>
                  <a:pt x="444" y="635"/>
                </a:lnTo>
                <a:lnTo>
                  <a:pt x="426" y="632"/>
                </a:lnTo>
                <a:lnTo>
                  <a:pt x="409" y="626"/>
                </a:lnTo>
                <a:lnTo>
                  <a:pt x="393" y="619"/>
                </a:lnTo>
                <a:lnTo>
                  <a:pt x="378" y="609"/>
                </a:lnTo>
                <a:lnTo>
                  <a:pt x="364" y="597"/>
                </a:lnTo>
                <a:lnTo>
                  <a:pt x="350" y="584"/>
                </a:lnTo>
                <a:lnTo>
                  <a:pt x="337" y="569"/>
                </a:lnTo>
                <a:lnTo>
                  <a:pt x="327" y="553"/>
                </a:lnTo>
                <a:lnTo>
                  <a:pt x="316" y="536"/>
                </a:lnTo>
                <a:lnTo>
                  <a:pt x="307" y="518"/>
                </a:lnTo>
                <a:lnTo>
                  <a:pt x="300" y="497"/>
                </a:lnTo>
                <a:lnTo>
                  <a:pt x="294" y="477"/>
                </a:lnTo>
                <a:lnTo>
                  <a:pt x="290" y="456"/>
                </a:lnTo>
                <a:lnTo>
                  <a:pt x="287" y="433"/>
                </a:lnTo>
                <a:lnTo>
                  <a:pt x="287" y="409"/>
                </a:lnTo>
                <a:lnTo>
                  <a:pt x="287" y="409"/>
                </a:lnTo>
                <a:lnTo>
                  <a:pt x="287" y="386"/>
                </a:lnTo>
                <a:lnTo>
                  <a:pt x="290" y="363"/>
                </a:lnTo>
                <a:lnTo>
                  <a:pt x="294" y="342"/>
                </a:lnTo>
                <a:lnTo>
                  <a:pt x="300" y="321"/>
                </a:lnTo>
                <a:lnTo>
                  <a:pt x="307" y="301"/>
                </a:lnTo>
                <a:lnTo>
                  <a:pt x="316" y="283"/>
                </a:lnTo>
                <a:lnTo>
                  <a:pt x="327" y="266"/>
                </a:lnTo>
                <a:lnTo>
                  <a:pt x="337" y="250"/>
                </a:lnTo>
                <a:lnTo>
                  <a:pt x="350" y="235"/>
                </a:lnTo>
                <a:lnTo>
                  <a:pt x="364" y="222"/>
                </a:lnTo>
                <a:lnTo>
                  <a:pt x="378" y="210"/>
                </a:lnTo>
                <a:lnTo>
                  <a:pt x="393" y="200"/>
                </a:lnTo>
                <a:lnTo>
                  <a:pt x="409" y="193"/>
                </a:lnTo>
                <a:lnTo>
                  <a:pt x="426" y="187"/>
                </a:lnTo>
                <a:lnTo>
                  <a:pt x="444" y="184"/>
                </a:lnTo>
                <a:lnTo>
                  <a:pt x="462" y="183"/>
                </a:lnTo>
                <a:lnTo>
                  <a:pt x="462" y="183"/>
                </a:lnTo>
                <a:close/>
                <a:moveTo>
                  <a:pt x="661" y="668"/>
                </a:moveTo>
                <a:lnTo>
                  <a:pt x="661" y="668"/>
                </a:lnTo>
                <a:lnTo>
                  <a:pt x="655" y="668"/>
                </a:lnTo>
                <a:lnTo>
                  <a:pt x="650" y="670"/>
                </a:lnTo>
                <a:lnTo>
                  <a:pt x="644" y="673"/>
                </a:lnTo>
                <a:lnTo>
                  <a:pt x="639" y="678"/>
                </a:lnTo>
                <a:lnTo>
                  <a:pt x="636" y="682"/>
                </a:lnTo>
                <a:lnTo>
                  <a:pt x="632" y="687"/>
                </a:lnTo>
                <a:lnTo>
                  <a:pt x="630" y="694"/>
                </a:lnTo>
                <a:lnTo>
                  <a:pt x="630" y="700"/>
                </a:lnTo>
                <a:lnTo>
                  <a:pt x="630" y="700"/>
                </a:lnTo>
                <a:lnTo>
                  <a:pt x="630" y="706"/>
                </a:lnTo>
                <a:lnTo>
                  <a:pt x="632" y="712"/>
                </a:lnTo>
                <a:lnTo>
                  <a:pt x="636" y="717"/>
                </a:lnTo>
                <a:lnTo>
                  <a:pt x="639" y="722"/>
                </a:lnTo>
                <a:lnTo>
                  <a:pt x="644" y="726"/>
                </a:lnTo>
                <a:lnTo>
                  <a:pt x="650" y="729"/>
                </a:lnTo>
                <a:lnTo>
                  <a:pt x="655" y="731"/>
                </a:lnTo>
                <a:lnTo>
                  <a:pt x="661" y="731"/>
                </a:lnTo>
                <a:lnTo>
                  <a:pt x="661" y="731"/>
                </a:lnTo>
                <a:lnTo>
                  <a:pt x="682" y="732"/>
                </a:lnTo>
                <a:lnTo>
                  <a:pt x="701" y="736"/>
                </a:lnTo>
                <a:lnTo>
                  <a:pt x="720" y="740"/>
                </a:lnTo>
                <a:lnTo>
                  <a:pt x="739" y="747"/>
                </a:lnTo>
                <a:lnTo>
                  <a:pt x="756" y="755"/>
                </a:lnTo>
                <a:lnTo>
                  <a:pt x="772" y="766"/>
                </a:lnTo>
                <a:lnTo>
                  <a:pt x="787" y="776"/>
                </a:lnTo>
                <a:lnTo>
                  <a:pt x="801" y="789"/>
                </a:lnTo>
                <a:lnTo>
                  <a:pt x="814" y="803"/>
                </a:lnTo>
                <a:lnTo>
                  <a:pt x="826" y="818"/>
                </a:lnTo>
                <a:lnTo>
                  <a:pt x="835" y="834"/>
                </a:lnTo>
                <a:lnTo>
                  <a:pt x="844" y="851"/>
                </a:lnTo>
                <a:lnTo>
                  <a:pt x="850" y="870"/>
                </a:lnTo>
                <a:lnTo>
                  <a:pt x="854" y="889"/>
                </a:lnTo>
                <a:lnTo>
                  <a:pt x="858" y="908"/>
                </a:lnTo>
                <a:lnTo>
                  <a:pt x="859" y="929"/>
                </a:lnTo>
                <a:lnTo>
                  <a:pt x="859" y="929"/>
                </a:lnTo>
                <a:lnTo>
                  <a:pt x="859" y="934"/>
                </a:lnTo>
                <a:lnTo>
                  <a:pt x="857" y="938"/>
                </a:lnTo>
                <a:lnTo>
                  <a:pt x="854" y="943"/>
                </a:lnTo>
                <a:lnTo>
                  <a:pt x="851" y="947"/>
                </a:lnTo>
                <a:lnTo>
                  <a:pt x="848" y="950"/>
                </a:lnTo>
                <a:lnTo>
                  <a:pt x="844" y="952"/>
                </a:lnTo>
                <a:lnTo>
                  <a:pt x="838" y="953"/>
                </a:lnTo>
                <a:lnTo>
                  <a:pt x="833" y="954"/>
                </a:lnTo>
                <a:lnTo>
                  <a:pt x="89" y="954"/>
                </a:lnTo>
                <a:lnTo>
                  <a:pt x="89" y="954"/>
                </a:lnTo>
                <a:lnTo>
                  <a:pt x="84" y="953"/>
                </a:lnTo>
                <a:lnTo>
                  <a:pt x="80" y="952"/>
                </a:lnTo>
                <a:lnTo>
                  <a:pt x="76" y="950"/>
                </a:lnTo>
                <a:lnTo>
                  <a:pt x="71" y="947"/>
                </a:lnTo>
                <a:lnTo>
                  <a:pt x="68" y="943"/>
                </a:lnTo>
                <a:lnTo>
                  <a:pt x="66" y="938"/>
                </a:lnTo>
                <a:lnTo>
                  <a:pt x="65" y="934"/>
                </a:lnTo>
                <a:lnTo>
                  <a:pt x="64" y="929"/>
                </a:lnTo>
                <a:lnTo>
                  <a:pt x="64" y="929"/>
                </a:lnTo>
                <a:lnTo>
                  <a:pt x="65" y="908"/>
                </a:lnTo>
                <a:lnTo>
                  <a:pt x="68" y="889"/>
                </a:lnTo>
                <a:lnTo>
                  <a:pt x="72" y="870"/>
                </a:lnTo>
                <a:lnTo>
                  <a:pt x="80" y="851"/>
                </a:lnTo>
                <a:lnTo>
                  <a:pt x="87" y="834"/>
                </a:lnTo>
                <a:lnTo>
                  <a:pt x="98" y="818"/>
                </a:lnTo>
                <a:lnTo>
                  <a:pt x="109" y="803"/>
                </a:lnTo>
                <a:lnTo>
                  <a:pt x="122" y="789"/>
                </a:lnTo>
                <a:lnTo>
                  <a:pt x="136" y="776"/>
                </a:lnTo>
                <a:lnTo>
                  <a:pt x="151" y="766"/>
                </a:lnTo>
                <a:lnTo>
                  <a:pt x="167" y="755"/>
                </a:lnTo>
                <a:lnTo>
                  <a:pt x="184" y="747"/>
                </a:lnTo>
                <a:lnTo>
                  <a:pt x="202" y="740"/>
                </a:lnTo>
                <a:lnTo>
                  <a:pt x="221" y="736"/>
                </a:lnTo>
                <a:lnTo>
                  <a:pt x="241" y="732"/>
                </a:lnTo>
                <a:lnTo>
                  <a:pt x="261" y="731"/>
                </a:lnTo>
                <a:lnTo>
                  <a:pt x="261" y="731"/>
                </a:lnTo>
                <a:lnTo>
                  <a:pt x="268" y="731"/>
                </a:lnTo>
                <a:lnTo>
                  <a:pt x="273" y="729"/>
                </a:lnTo>
                <a:lnTo>
                  <a:pt x="278" y="726"/>
                </a:lnTo>
                <a:lnTo>
                  <a:pt x="284" y="722"/>
                </a:lnTo>
                <a:lnTo>
                  <a:pt x="287" y="717"/>
                </a:lnTo>
                <a:lnTo>
                  <a:pt x="290" y="712"/>
                </a:lnTo>
                <a:lnTo>
                  <a:pt x="292" y="706"/>
                </a:lnTo>
                <a:lnTo>
                  <a:pt x="293" y="700"/>
                </a:lnTo>
                <a:lnTo>
                  <a:pt x="293" y="700"/>
                </a:lnTo>
                <a:lnTo>
                  <a:pt x="292" y="694"/>
                </a:lnTo>
                <a:lnTo>
                  <a:pt x="290" y="687"/>
                </a:lnTo>
                <a:lnTo>
                  <a:pt x="287" y="682"/>
                </a:lnTo>
                <a:lnTo>
                  <a:pt x="284" y="678"/>
                </a:lnTo>
                <a:lnTo>
                  <a:pt x="278" y="673"/>
                </a:lnTo>
                <a:lnTo>
                  <a:pt x="273" y="670"/>
                </a:lnTo>
                <a:lnTo>
                  <a:pt x="268" y="668"/>
                </a:lnTo>
                <a:lnTo>
                  <a:pt x="261" y="668"/>
                </a:lnTo>
                <a:lnTo>
                  <a:pt x="261" y="668"/>
                </a:lnTo>
                <a:lnTo>
                  <a:pt x="247" y="668"/>
                </a:lnTo>
                <a:lnTo>
                  <a:pt x="234" y="669"/>
                </a:lnTo>
                <a:lnTo>
                  <a:pt x="221" y="671"/>
                </a:lnTo>
                <a:lnTo>
                  <a:pt x="209" y="673"/>
                </a:lnTo>
                <a:lnTo>
                  <a:pt x="196" y="677"/>
                </a:lnTo>
                <a:lnTo>
                  <a:pt x="184" y="680"/>
                </a:lnTo>
                <a:lnTo>
                  <a:pt x="159" y="688"/>
                </a:lnTo>
                <a:lnTo>
                  <a:pt x="137" y="699"/>
                </a:lnTo>
                <a:lnTo>
                  <a:pt x="115" y="712"/>
                </a:lnTo>
                <a:lnTo>
                  <a:pt x="95" y="727"/>
                </a:lnTo>
                <a:lnTo>
                  <a:pt x="77" y="744"/>
                </a:lnTo>
                <a:lnTo>
                  <a:pt x="59" y="762"/>
                </a:lnTo>
                <a:lnTo>
                  <a:pt x="44" y="783"/>
                </a:lnTo>
                <a:lnTo>
                  <a:pt x="32" y="804"/>
                </a:lnTo>
                <a:lnTo>
                  <a:pt x="21" y="827"/>
                </a:lnTo>
                <a:lnTo>
                  <a:pt x="12" y="851"/>
                </a:lnTo>
                <a:lnTo>
                  <a:pt x="8" y="863"/>
                </a:lnTo>
                <a:lnTo>
                  <a:pt x="6" y="876"/>
                </a:lnTo>
                <a:lnTo>
                  <a:pt x="4" y="889"/>
                </a:lnTo>
                <a:lnTo>
                  <a:pt x="1" y="902"/>
                </a:lnTo>
                <a:lnTo>
                  <a:pt x="0" y="915"/>
                </a:lnTo>
                <a:lnTo>
                  <a:pt x="0" y="929"/>
                </a:lnTo>
                <a:lnTo>
                  <a:pt x="0" y="929"/>
                </a:lnTo>
                <a:lnTo>
                  <a:pt x="0" y="937"/>
                </a:lnTo>
                <a:lnTo>
                  <a:pt x="3" y="947"/>
                </a:lnTo>
                <a:lnTo>
                  <a:pt x="5" y="956"/>
                </a:lnTo>
                <a:lnTo>
                  <a:pt x="7" y="963"/>
                </a:lnTo>
                <a:lnTo>
                  <a:pt x="11" y="971"/>
                </a:lnTo>
                <a:lnTo>
                  <a:pt x="15" y="978"/>
                </a:lnTo>
                <a:lnTo>
                  <a:pt x="21" y="986"/>
                </a:lnTo>
                <a:lnTo>
                  <a:pt x="26" y="992"/>
                </a:lnTo>
                <a:lnTo>
                  <a:pt x="33" y="997"/>
                </a:lnTo>
                <a:lnTo>
                  <a:pt x="39" y="1003"/>
                </a:lnTo>
                <a:lnTo>
                  <a:pt x="47" y="1007"/>
                </a:lnTo>
                <a:lnTo>
                  <a:pt x="55" y="1010"/>
                </a:lnTo>
                <a:lnTo>
                  <a:pt x="63" y="1014"/>
                </a:lnTo>
                <a:lnTo>
                  <a:pt x="71" y="1016"/>
                </a:lnTo>
                <a:lnTo>
                  <a:pt x="80" y="1018"/>
                </a:lnTo>
                <a:lnTo>
                  <a:pt x="89" y="1018"/>
                </a:lnTo>
                <a:lnTo>
                  <a:pt x="833" y="1018"/>
                </a:lnTo>
                <a:lnTo>
                  <a:pt x="833" y="1018"/>
                </a:lnTo>
                <a:lnTo>
                  <a:pt x="843" y="1018"/>
                </a:lnTo>
                <a:lnTo>
                  <a:pt x="851" y="1016"/>
                </a:lnTo>
                <a:lnTo>
                  <a:pt x="860" y="1014"/>
                </a:lnTo>
                <a:lnTo>
                  <a:pt x="868" y="1010"/>
                </a:lnTo>
                <a:lnTo>
                  <a:pt x="876" y="1007"/>
                </a:lnTo>
                <a:lnTo>
                  <a:pt x="883" y="1003"/>
                </a:lnTo>
                <a:lnTo>
                  <a:pt x="890" y="997"/>
                </a:lnTo>
                <a:lnTo>
                  <a:pt x="896" y="992"/>
                </a:lnTo>
                <a:lnTo>
                  <a:pt x="902" y="986"/>
                </a:lnTo>
                <a:lnTo>
                  <a:pt x="907" y="978"/>
                </a:lnTo>
                <a:lnTo>
                  <a:pt x="911" y="971"/>
                </a:lnTo>
                <a:lnTo>
                  <a:pt x="916" y="963"/>
                </a:lnTo>
                <a:lnTo>
                  <a:pt x="919" y="956"/>
                </a:lnTo>
                <a:lnTo>
                  <a:pt x="921" y="947"/>
                </a:lnTo>
                <a:lnTo>
                  <a:pt x="922" y="937"/>
                </a:lnTo>
                <a:lnTo>
                  <a:pt x="922" y="929"/>
                </a:lnTo>
                <a:lnTo>
                  <a:pt x="922" y="929"/>
                </a:lnTo>
                <a:lnTo>
                  <a:pt x="922" y="915"/>
                </a:lnTo>
                <a:lnTo>
                  <a:pt x="921" y="902"/>
                </a:lnTo>
                <a:lnTo>
                  <a:pt x="920" y="889"/>
                </a:lnTo>
                <a:lnTo>
                  <a:pt x="918" y="876"/>
                </a:lnTo>
                <a:lnTo>
                  <a:pt x="915" y="863"/>
                </a:lnTo>
                <a:lnTo>
                  <a:pt x="911" y="851"/>
                </a:lnTo>
                <a:lnTo>
                  <a:pt x="902" y="827"/>
                </a:lnTo>
                <a:lnTo>
                  <a:pt x="891" y="804"/>
                </a:lnTo>
                <a:lnTo>
                  <a:pt x="878" y="783"/>
                </a:lnTo>
                <a:lnTo>
                  <a:pt x="863" y="762"/>
                </a:lnTo>
                <a:lnTo>
                  <a:pt x="846" y="744"/>
                </a:lnTo>
                <a:lnTo>
                  <a:pt x="828" y="727"/>
                </a:lnTo>
                <a:lnTo>
                  <a:pt x="807" y="712"/>
                </a:lnTo>
                <a:lnTo>
                  <a:pt x="786" y="699"/>
                </a:lnTo>
                <a:lnTo>
                  <a:pt x="763" y="688"/>
                </a:lnTo>
                <a:lnTo>
                  <a:pt x="740" y="680"/>
                </a:lnTo>
                <a:lnTo>
                  <a:pt x="727" y="677"/>
                </a:lnTo>
                <a:lnTo>
                  <a:pt x="714" y="673"/>
                </a:lnTo>
                <a:lnTo>
                  <a:pt x="701" y="671"/>
                </a:lnTo>
                <a:lnTo>
                  <a:pt x="688" y="669"/>
                </a:lnTo>
                <a:lnTo>
                  <a:pt x="675" y="668"/>
                </a:lnTo>
                <a:lnTo>
                  <a:pt x="661" y="668"/>
                </a:lnTo>
                <a:lnTo>
                  <a:pt x="661" y="668"/>
                </a:lnTo>
                <a:close/>
                <a:moveTo>
                  <a:pt x="484" y="84"/>
                </a:moveTo>
                <a:lnTo>
                  <a:pt x="484" y="84"/>
                </a:lnTo>
                <a:lnTo>
                  <a:pt x="501" y="75"/>
                </a:lnTo>
                <a:lnTo>
                  <a:pt x="520" y="68"/>
                </a:lnTo>
                <a:lnTo>
                  <a:pt x="538" y="65"/>
                </a:lnTo>
                <a:lnTo>
                  <a:pt x="557" y="64"/>
                </a:lnTo>
                <a:lnTo>
                  <a:pt x="557" y="64"/>
                </a:lnTo>
                <a:lnTo>
                  <a:pt x="574" y="65"/>
                </a:lnTo>
                <a:lnTo>
                  <a:pt x="592" y="68"/>
                </a:lnTo>
                <a:lnTo>
                  <a:pt x="609" y="74"/>
                </a:lnTo>
                <a:lnTo>
                  <a:pt x="625" y="81"/>
                </a:lnTo>
                <a:lnTo>
                  <a:pt x="640" y="91"/>
                </a:lnTo>
                <a:lnTo>
                  <a:pt x="655" y="103"/>
                </a:lnTo>
                <a:lnTo>
                  <a:pt x="668" y="115"/>
                </a:lnTo>
                <a:lnTo>
                  <a:pt x="681" y="130"/>
                </a:lnTo>
                <a:lnTo>
                  <a:pt x="691" y="147"/>
                </a:lnTo>
                <a:lnTo>
                  <a:pt x="702" y="164"/>
                </a:lnTo>
                <a:lnTo>
                  <a:pt x="711" y="182"/>
                </a:lnTo>
                <a:lnTo>
                  <a:pt x="718" y="202"/>
                </a:lnTo>
                <a:lnTo>
                  <a:pt x="724" y="223"/>
                </a:lnTo>
                <a:lnTo>
                  <a:pt x="728" y="244"/>
                </a:lnTo>
                <a:lnTo>
                  <a:pt x="731" y="267"/>
                </a:lnTo>
                <a:lnTo>
                  <a:pt x="732" y="290"/>
                </a:lnTo>
                <a:lnTo>
                  <a:pt x="732" y="290"/>
                </a:lnTo>
                <a:lnTo>
                  <a:pt x="731" y="306"/>
                </a:lnTo>
                <a:lnTo>
                  <a:pt x="730" y="324"/>
                </a:lnTo>
                <a:lnTo>
                  <a:pt x="728" y="340"/>
                </a:lnTo>
                <a:lnTo>
                  <a:pt x="725" y="356"/>
                </a:lnTo>
                <a:lnTo>
                  <a:pt x="725" y="356"/>
                </a:lnTo>
                <a:lnTo>
                  <a:pt x="724" y="362"/>
                </a:lnTo>
                <a:lnTo>
                  <a:pt x="724" y="369"/>
                </a:lnTo>
                <a:lnTo>
                  <a:pt x="726" y="374"/>
                </a:lnTo>
                <a:lnTo>
                  <a:pt x="728" y="379"/>
                </a:lnTo>
                <a:lnTo>
                  <a:pt x="732" y="385"/>
                </a:lnTo>
                <a:lnTo>
                  <a:pt x="736" y="389"/>
                </a:lnTo>
                <a:lnTo>
                  <a:pt x="742" y="391"/>
                </a:lnTo>
                <a:lnTo>
                  <a:pt x="748" y="393"/>
                </a:lnTo>
                <a:lnTo>
                  <a:pt x="748" y="393"/>
                </a:lnTo>
                <a:lnTo>
                  <a:pt x="756" y="394"/>
                </a:lnTo>
                <a:lnTo>
                  <a:pt x="756" y="394"/>
                </a:lnTo>
                <a:lnTo>
                  <a:pt x="761" y="394"/>
                </a:lnTo>
                <a:lnTo>
                  <a:pt x="765" y="393"/>
                </a:lnTo>
                <a:lnTo>
                  <a:pt x="771" y="391"/>
                </a:lnTo>
                <a:lnTo>
                  <a:pt x="775" y="388"/>
                </a:lnTo>
                <a:lnTo>
                  <a:pt x="778" y="385"/>
                </a:lnTo>
                <a:lnTo>
                  <a:pt x="782" y="380"/>
                </a:lnTo>
                <a:lnTo>
                  <a:pt x="785" y="375"/>
                </a:lnTo>
                <a:lnTo>
                  <a:pt x="786" y="370"/>
                </a:lnTo>
                <a:lnTo>
                  <a:pt x="786" y="370"/>
                </a:lnTo>
                <a:lnTo>
                  <a:pt x="790" y="350"/>
                </a:lnTo>
                <a:lnTo>
                  <a:pt x="793" y="331"/>
                </a:lnTo>
                <a:lnTo>
                  <a:pt x="794" y="311"/>
                </a:lnTo>
                <a:lnTo>
                  <a:pt x="795" y="290"/>
                </a:lnTo>
                <a:lnTo>
                  <a:pt x="795" y="290"/>
                </a:lnTo>
                <a:lnTo>
                  <a:pt x="794" y="260"/>
                </a:lnTo>
                <a:lnTo>
                  <a:pt x="790" y="231"/>
                </a:lnTo>
                <a:lnTo>
                  <a:pt x="785" y="203"/>
                </a:lnTo>
                <a:lnTo>
                  <a:pt x="776" y="178"/>
                </a:lnTo>
                <a:lnTo>
                  <a:pt x="767" y="152"/>
                </a:lnTo>
                <a:lnTo>
                  <a:pt x="755" y="128"/>
                </a:lnTo>
                <a:lnTo>
                  <a:pt x="741" y="106"/>
                </a:lnTo>
                <a:lnTo>
                  <a:pt x="726" y="85"/>
                </a:lnTo>
                <a:lnTo>
                  <a:pt x="709" y="66"/>
                </a:lnTo>
                <a:lnTo>
                  <a:pt x="690" y="50"/>
                </a:lnTo>
                <a:lnTo>
                  <a:pt x="670" y="35"/>
                </a:lnTo>
                <a:lnTo>
                  <a:pt x="660" y="29"/>
                </a:lnTo>
                <a:lnTo>
                  <a:pt x="650" y="23"/>
                </a:lnTo>
                <a:lnTo>
                  <a:pt x="639" y="18"/>
                </a:lnTo>
                <a:lnTo>
                  <a:pt x="628" y="14"/>
                </a:lnTo>
                <a:lnTo>
                  <a:pt x="616" y="9"/>
                </a:lnTo>
                <a:lnTo>
                  <a:pt x="604" y="6"/>
                </a:lnTo>
                <a:lnTo>
                  <a:pt x="593" y="3"/>
                </a:lnTo>
                <a:lnTo>
                  <a:pt x="581" y="2"/>
                </a:lnTo>
                <a:lnTo>
                  <a:pt x="569" y="1"/>
                </a:lnTo>
                <a:lnTo>
                  <a:pt x="557" y="0"/>
                </a:lnTo>
                <a:lnTo>
                  <a:pt x="557" y="0"/>
                </a:lnTo>
                <a:lnTo>
                  <a:pt x="543" y="1"/>
                </a:lnTo>
                <a:lnTo>
                  <a:pt x="529" y="2"/>
                </a:lnTo>
                <a:lnTo>
                  <a:pt x="517" y="4"/>
                </a:lnTo>
                <a:lnTo>
                  <a:pt x="503" y="7"/>
                </a:lnTo>
                <a:lnTo>
                  <a:pt x="490" y="11"/>
                </a:lnTo>
                <a:lnTo>
                  <a:pt x="477" y="17"/>
                </a:lnTo>
                <a:lnTo>
                  <a:pt x="465" y="22"/>
                </a:lnTo>
                <a:lnTo>
                  <a:pt x="452" y="30"/>
                </a:lnTo>
                <a:lnTo>
                  <a:pt x="452" y="30"/>
                </a:lnTo>
                <a:lnTo>
                  <a:pt x="447" y="33"/>
                </a:lnTo>
                <a:lnTo>
                  <a:pt x="442" y="37"/>
                </a:lnTo>
                <a:lnTo>
                  <a:pt x="439" y="43"/>
                </a:lnTo>
                <a:lnTo>
                  <a:pt x="438" y="49"/>
                </a:lnTo>
                <a:lnTo>
                  <a:pt x="437" y="54"/>
                </a:lnTo>
                <a:lnTo>
                  <a:pt x="437" y="61"/>
                </a:lnTo>
                <a:lnTo>
                  <a:pt x="438" y="67"/>
                </a:lnTo>
                <a:lnTo>
                  <a:pt x="441" y="73"/>
                </a:lnTo>
                <a:lnTo>
                  <a:pt x="441" y="73"/>
                </a:lnTo>
                <a:lnTo>
                  <a:pt x="445" y="78"/>
                </a:lnTo>
                <a:lnTo>
                  <a:pt x="450" y="82"/>
                </a:lnTo>
                <a:lnTo>
                  <a:pt x="455" y="85"/>
                </a:lnTo>
                <a:lnTo>
                  <a:pt x="461" y="88"/>
                </a:lnTo>
                <a:lnTo>
                  <a:pt x="467" y="89"/>
                </a:lnTo>
                <a:lnTo>
                  <a:pt x="473" y="88"/>
                </a:lnTo>
                <a:lnTo>
                  <a:pt x="479" y="87"/>
                </a:lnTo>
                <a:lnTo>
                  <a:pt x="484" y="84"/>
                </a:lnTo>
                <a:lnTo>
                  <a:pt x="484" y="84"/>
                </a:lnTo>
                <a:close/>
                <a:moveTo>
                  <a:pt x="763" y="540"/>
                </a:moveTo>
                <a:lnTo>
                  <a:pt x="763" y="540"/>
                </a:lnTo>
                <a:lnTo>
                  <a:pt x="757" y="541"/>
                </a:lnTo>
                <a:lnTo>
                  <a:pt x="751" y="544"/>
                </a:lnTo>
                <a:lnTo>
                  <a:pt x="746" y="546"/>
                </a:lnTo>
                <a:lnTo>
                  <a:pt x="741" y="550"/>
                </a:lnTo>
                <a:lnTo>
                  <a:pt x="738" y="554"/>
                </a:lnTo>
                <a:lnTo>
                  <a:pt x="734" y="560"/>
                </a:lnTo>
                <a:lnTo>
                  <a:pt x="732" y="566"/>
                </a:lnTo>
                <a:lnTo>
                  <a:pt x="732" y="573"/>
                </a:lnTo>
                <a:lnTo>
                  <a:pt x="732" y="573"/>
                </a:lnTo>
                <a:lnTo>
                  <a:pt x="732" y="579"/>
                </a:lnTo>
                <a:lnTo>
                  <a:pt x="734" y="584"/>
                </a:lnTo>
                <a:lnTo>
                  <a:pt x="738" y="590"/>
                </a:lnTo>
                <a:lnTo>
                  <a:pt x="741" y="595"/>
                </a:lnTo>
                <a:lnTo>
                  <a:pt x="746" y="598"/>
                </a:lnTo>
                <a:lnTo>
                  <a:pt x="751" y="602"/>
                </a:lnTo>
                <a:lnTo>
                  <a:pt x="757" y="604"/>
                </a:lnTo>
                <a:lnTo>
                  <a:pt x="763" y="605"/>
                </a:lnTo>
                <a:lnTo>
                  <a:pt x="763" y="605"/>
                </a:lnTo>
                <a:lnTo>
                  <a:pt x="784" y="606"/>
                </a:lnTo>
                <a:lnTo>
                  <a:pt x="803" y="608"/>
                </a:lnTo>
                <a:lnTo>
                  <a:pt x="821" y="613"/>
                </a:lnTo>
                <a:lnTo>
                  <a:pt x="839" y="620"/>
                </a:lnTo>
                <a:lnTo>
                  <a:pt x="856" y="628"/>
                </a:lnTo>
                <a:lnTo>
                  <a:pt x="872" y="639"/>
                </a:lnTo>
                <a:lnTo>
                  <a:pt x="887" y="650"/>
                </a:lnTo>
                <a:lnTo>
                  <a:pt x="900" y="663"/>
                </a:lnTo>
                <a:lnTo>
                  <a:pt x="911" y="678"/>
                </a:lnTo>
                <a:lnTo>
                  <a:pt x="923" y="693"/>
                </a:lnTo>
                <a:lnTo>
                  <a:pt x="932" y="709"/>
                </a:lnTo>
                <a:lnTo>
                  <a:pt x="940" y="727"/>
                </a:lnTo>
                <a:lnTo>
                  <a:pt x="946" y="745"/>
                </a:lnTo>
                <a:lnTo>
                  <a:pt x="951" y="764"/>
                </a:lnTo>
                <a:lnTo>
                  <a:pt x="953" y="784"/>
                </a:lnTo>
                <a:lnTo>
                  <a:pt x="954" y="803"/>
                </a:lnTo>
                <a:lnTo>
                  <a:pt x="954" y="803"/>
                </a:lnTo>
                <a:lnTo>
                  <a:pt x="954" y="809"/>
                </a:lnTo>
                <a:lnTo>
                  <a:pt x="952" y="814"/>
                </a:lnTo>
                <a:lnTo>
                  <a:pt x="952" y="814"/>
                </a:lnTo>
                <a:lnTo>
                  <a:pt x="950" y="820"/>
                </a:lnTo>
                <a:lnTo>
                  <a:pt x="950" y="827"/>
                </a:lnTo>
                <a:lnTo>
                  <a:pt x="950" y="832"/>
                </a:lnTo>
                <a:lnTo>
                  <a:pt x="952" y="839"/>
                </a:lnTo>
                <a:lnTo>
                  <a:pt x="954" y="844"/>
                </a:lnTo>
                <a:lnTo>
                  <a:pt x="959" y="848"/>
                </a:lnTo>
                <a:lnTo>
                  <a:pt x="963" y="853"/>
                </a:lnTo>
                <a:lnTo>
                  <a:pt x="968" y="856"/>
                </a:lnTo>
                <a:lnTo>
                  <a:pt x="968" y="856"/>
                </a:lnTo>
                <a:lnTo>
                  <a:pt x="975" y="858"/>
                </a:lnTo>
                <a:lnTo>
                  <a:pt x="981" y="859"/>
                </a:lnTo>
                <a:lnTo>
                  <a:pt x="981" y="859"/>
                </a:lnTo>
                <a:lnTo>
                  <a:pt x="985" y="858"/>
                </a:lnTo>
                <a:lnTo>
                  <a:pt x="990" y="857"/>
                </a:lnTo>
                <a:lnTo>
                  <a:pt x="998" y="854"/>
                </a:lnTo>
                <a:lnTo>
                  <a:pt x="1003" y="851"/>
                </a:lnTo>
                <a:lnTo>
                  <a:pt x="1006" y="848"/>
                </a:lnTo>
                <a:lnTo>
                  <a:pt x="1008" y="844"/>
                </a:lnTo>
                <a:lnTo>
                  <a:pt x="1010" y="840"/>
                </a:lnTo>
                <a:lnTo>
                  <a:pt x="1010" y="840"/>
                </a:lnTo>
                <a:lnTo>
                  <a:pt x="1013" y="831"/>
                </a:lnTo>
                <a:lnTo>
                  <a:pt x="1017" y="823"/>
                </a:lnTo>
                <a:lnTo>
                  <a:pt x="1018" y="813"/>
                </a:lnTo>
                <a:lnTo>
                  <a:pt x="1018" y="803"/>
                </a:lnTo>
                <a:lnTo>
                  <a:pt x="1018" y="803"/>
                </a:lnTo>
                <a:lnTo>
                  <a:pt x="1018" y="790"/>
                </a:lnTo>
                <a:lnTo>
                  <a:pt x="1017" y="777"/>
                </a:lnTo>
                <a:lnTo>
                  <a:pt x="1013" y="751"/>
                </a:lnTo>
                <a:lnTo>
                  <a:pt x="1007" y="726"/>
                </a:lnTo>
                <a:lnTo>
                  <a:pt x="998" y="702"/>
                </a:lnTo>
                <a:lnTo>
                  <a:pt x="988" y="679"/>
                </a:lnTo>
                <a:lnTo>
                  <a:pt x="976" y="657"/>
                </a:lnTo>
                <a:lnTo>
                  <a:pt x="961" y="637"/>
                </a:lnTo>
                <a:lnTo>
                  <a:pt x="945" y="619"/>
                </a:lnTo>
                <a:lnTo>
                  <a:pt x="926" y="602"/>
                </a:lnTo>
                <a:lnTo>
                  <a:pt x="907" y="585"/>
                </a:lnTo>
                <a:lnTo>
                  <a:pt x="887" y="573"/>
                </a:lnTo>
                <a:lnTo>
                  <a:pt x="864" y="562"/>
                </a:lnTo>
                <a:lnTo>
                  <a:pt x="852" y="556"/>
                </a:lnTo>
                <a:lnTo>
                  <a:pt x="841" y="552"/>
                </a:lnTo>
                <a:lnTo>
                  <a:pt x="829" y="549"/>
                </a:lnTo>
                <a:lnTo>
                  <a:pt x="816" y="546"/>
                </a:lnTo>
                <a:lnTo>
                  <a:pt x="803" y="544"/>
                </a:lnTo>
                <a:lnTo>
                  <a:pt x="790" y="542"/>
                </a:lnTo>
                <a:lnTo>
                  <a:pt x="777" y="541"/>
                </a:lnTo>
                <a:lnTo>
                  <a:pt x="763" y="540"/>
                </a:lnTo>
                <a:lnTo>
                  <a:pt x="763" y="540"/>
                </a:lnTo>
                <a:close/>
              </a:path>
            </a:pathLst>
          </a:custGeom>
          <a:solidFill>
            <a:schemeClr val="bg1"/>
          </a:solidFill>
          <a:ln>
            <a:noFill/>
          </a:ln>
        </p:spPr>
        <p:txBody>
          <a:bodyPr vert="horz" wrap="square" lIns="91440" tIns="45720" rIns="91440" bIns="45720" numCol="1" anchor="t" anchorCtr="false" compatLnSpc="true"/>
          <a:p>
            <a:endParaRPr lang="zh-CN" altLang="en-US">
              <a:solidFill>
                <a:schemeClr val="tx2"/>
              </a:solidFill>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870857" y="1439183"/>
            <a:ext cx="10290629" cy="445588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1" name="文本框 6"/>
          <p:cNvSpPr txBox="true">
            <a:spLocks noChangeArrowheads="true"/>
          </p:cNvSpPr>
          <p:nvPr/>
        </p:nvSpPr>
        <p:spPr bwMode="auto">
          <a:xfrm>
            <a:off x="4247727" y="3043767"/>
            <a:ext cx="5126567" cy="8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buFont typeface="Arial" panose="020B0604020202020204" pitchFamily="34" charset="0"/>
              <a:buNone/>
              <a:defRPr/>
            </a:pPr>
            <a:r>
              <a:rPr lang="zh-CN" altLang="zh-CN" sz="36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房屋出租业务介绍</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KSO_GN2"/>
          <p:cNvSpPr>
            <a:spLocks noChangeArrowheads="true"/>
          </p:cNvSpPr>
          <p:nvPr/>
        </p:nvSpPr>
        <p:spPr bwMode="auto">
          <a:xfrm rot="10800000" flipV="true">
            <a:off x="3040592" y="2760980"/>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false" anchor="ctr" anchorCtr="false" forceAA="false" compatLnSpc="true">
            <a:noAutofit/>
          </a:bodyPr>
          <a:p>
            <a:pPr lvl="0" algn="ctr">
              <a:buClrTx/>
              <a:buSzTx/>
              <a:buFontTx/>
            </a:pPr>
            <a:r>
              <a:rPr lang="zh-CN" altLang="en-US" sz="3600">
                <a:solidFill>
                  <a:schemeClr val="tx1"/>
                </a:solidFill>
                <a:cs typeface="+mn-ea"/>
                <a:sym typeface="+mn-lt"/>
              </a:rPr>
              <a:t>二</a:t>
            </a:r>
            <a:endParaRPr lang="zh-CN" altLang="en-US" sz="3600">
              <a:solidFill>
                <a:schemeClr val="tx1"/>
              </a:solidFill>
              <a:cs typeface="+mn-ea"/>
              <a:sym typeface="+mn-lt"/>
            </a:endParaRPr>
          </a:p>
        </p:txBody>
      </p:sp>
    </p:spTree>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309748" y="2193631"/>
            <a:ext cx="559904" cy="559904"/>
            <a:chOff x="2190198" y="2228556"/>
            <a:chExt cx="559904" cy="559904"/>
          </a:xfrm>
        </p:grpSpPr>
        <p:sp>
          <p:nvSpPr>
            <p:cNvPr id="3" name="椭圆 2"/>
            <p:cNvSpPr/>
            <p:nvPr/>
          </p:nvSpPr>
          <p:spPr bwMode="auto">
            <a:xfrm>
              <a:off x="2190198" y="2228556"/>
              <a:ext cx="559904" cy="559904"/>
            </a:xfrm>
            <a:prstGeom prst="ellipse">
              <a:avLst/>
            </a:prstGeom>
            <a:no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accent3"/>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true"/>
            <p:nvPr/>
          </p:nvSpPr>
          <p:spPr>
            <a:xfrm>
              <a:off x="2244289" y="2277675"/>
              <a:ext cx="310115" cy="460375"/>
            </a:xfrm>
            <a:prstGeom prst="rect">
              <a:avLst/>
            </a:prstGeom>
            <a:noFill/>
          </p:spPr>
          <p:txBody>
            <a:bodyPr wrap="square" rtlCol="0">
              <a:spAutoFit/>
            </a:bodyPr>
            <a:lstStyle/>
            <a:p>
              <a:r>
                <a:rPr lang="zh-CN" altLang="en-US" sz="2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2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4" name="矩形 33"/>
          <p:cNvSpPr/>
          <p:nvPr/>
        </p:nvSpPr>
        <p:spPr bwMode="auto">
          <a:xfrm>
            <a:off x="1443355" y="2108200"/>
            <a:ext cx="9636760" cy="76771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3"/>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6" name="直接连接符 5"/>
          <p:cNvCxnSpPr/>
          <p:nvPr/>
        </p:nvCxnSpPr>
        <p:spPr>
          <a:xfrm flipV="true">
            <a:off x="633730" y="12433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1" name="文本框 6"/>
          <p:cNvSpPr txBox="true">
            <a:spLocks noChangeArrowheads="true"/>
          </p:cNvSpPr>
          <p:nvPr/>
        </p:nvSpPr>
        <p:spPr bwMode="auto">
          <a:xfrm>
            <a:off x="2994025" y="2265680"/>
            <a:ext cx="563880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buFont typeface="Arial" panose="020B0604020202020204" pitchFamily="34" charset="0"/>
              <a:buNone/>
              <a:defRPr/>
            </a:pPr>
            <a:r>
              <a:rPr lang="zh-CN" altLang="en-US" sz="28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国采中心房屋出租业务开展情况</a:t>
            </a:r>
            <a:endParaRPr lang="zh-CN" altLang="en-US" sz="28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 name="组合 11"/>
          <p:cNvGrpSpPr/>
          <p:nvPr/>
        </p:nvGrpSpPr>
        <p:grpSpPr>
          <a:xfrm>
            <a:off x="2341498" y="3368381"/>
            <a:ext cx="559904" cy="559904"/>
            <a:chOff x="2190198" y="2228556"/>
            <a:chExt cx="559904" cy="559904"/>
          </a:xfrm>
        </p:grpSpPr>
        <p:sp>
          <p:nvSpPr>
            <p:cNvPr id="13" name="椭圆 12"/>
            <p:cNvSpPr/>
            <p:nvPr/>
          </p:nvSpPr>
          <p:spPr bwMode="auto">
            <a:xfrm>
              <a:off x="2190198" y="2228556"/>
              <a:ext cx="559904" cy="559904"/>
            </a:xfrm>
            <a:prstGeom prst="ellipse">
              <a:avLst/>
            </a:prstGeom>
            <a:no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accent3"/>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3"/>
            <p:cNvSpPr txBox="true"/>
            <p:nvPr/>
          </p:nvSpPr>
          <p:spPr>
            <a:xfrm>
              <a:off x="2227779" y="2277675"/>
              <a:ext cx="310115" cy="460375"/>
            </a:xfrm>
            <a:prstGeom prst="rect">
              <a:avLst/>
            </a:prstGeom>
            <a:noFill/>
          </p:spPr>
          <p:txBody>
            <a:bodyPr wrap="square" rtlCol="0">
              <a:spAutoFit/>
            </a:bodyPr>
            <a:lstStyle/>
            <a:p>
              <a:r>
                <a:rPr lang="zh-CN" altLang="en-US" sz="2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二</a:t>
              </a:r>
              <a:endParaRPr lang="zh-CN" altLang="en-US" sz="2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 name="矩形 14"/>
          <p:cNvSpPr/>
          <p:nvPr/>
        </p:nvSpPr>
        <p:spPr bwMode="auto">
          <a:xfrm>
            <a:off x="1437005" y="3282950"/>
            <a:ext cx="9636760" cy="76771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3"/>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6"/>
          <p:cNvSpPr txBox="true">
            <a:spLocks noChangeArrowheads="true"/>
          </p:cNvSpPr>
          <p:nvPr/>
        </p:nvSpPr>
        <p:spPr bwMode="auto">
          <a:xfrm>
            <a:off x="2997200" y="3440430"/>
            <a:ext cx="5765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buFont typeface="Arial" panose="020B0604020202020204" pitchFamily="34" charset="0"/>
              <a:buNone/>
              <a:defRPr/>
            </a:pPr>
            <a:r>
              <a:rPr lang="zh-CN" altLang="en-US" sz="28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国采中心房屋出租信息系统介绍</a:t>
            </a:r>
            <a:endParaRPr lang="zh-CN" altLang="en-US" sz="28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9" name="组合 18"/>
          <p:cNvGrpSpPr/>
          <p:nvPr/>
        </p:nvGrpSpPr>
        <p:grpSpPr>
          <a:xfrm>
            <a:off x="2354198" y="4590756"/>
            <a:ext cx="559904" cy="559904"/>
            <a:chOff x="2190198" y="2228556"/>
            <a:chExt cx="559904" cy="559904"/>
          </a:xfrm>
        </p:grpSpPr>
        <p:sp>
          <p:nvSpPr>
            <p:cNvPr id="20" name="椭圆 19"/>
            <p:cNvSpPr/>
            <p:nvPr/>
          </p:nvSpPr>
          <p:spPr bwMode="auto">
            <a:xfrm>
              <a:off x="2190198" y="2228556"/>
              <a:ext cx="559904" cy="559904"/>
            </a:xfrm>
            <a:prstGeom prst="ellipse">
              <a:avLst/>
            </a:prstGeom>
            <a:no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accent3"/>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文本框 37"/>
            <p:cNvSpPr txBox="true"/>
            <p:nvPr/>
          </p:nvSpPr>
          <p:spPr>
            <a:xfrm>
              <a:off x="2227779" y="2277675"/>
              <a:ext cx="310115" cy="460375"/>
            </a:xfrm>
            <a:prstGeom prst="rect">
              <a:avLst/>
            </a:prstGeom>
            <a:noFill/>
          </p:spPr>
          <p:txBody>
            <a:bodyPr wrap="square" rtlCol="0">
              <a:spAutoFit/>
            </a:bodyPr>
            <a:lstStyle/>
            <a:p>
              <a:r>
                <a:rPr lang="zh-CN" altLang="en-US" sz="2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三</a:t>
              </a:r>
              <a:endParaRPr lang="zh-CN" altLang="en-US" sz="2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矩形 38"/>
          <p:cNvSpPr/>
          <p:nvPr/>
        </p:nvSpPr>
        <p:spPr bwMode="auto">
          <a:xfrm>
            <a:off x="1440180" y="4505325"/>
            <a:ext cx="9636760" cy="76771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accent3"/>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文本框 6"/>
          <p:cNvSpPr txBox="true">
            <a:spLocks noChangeArrowheads="true"/>
          </p:cNvSpPr>
          <p:nvPr/>
        </p:nvSpPr>
        <p:spPr bwMode="auto">
          <a:xfrm>
            <a:off x="3000375" y="4662805"/>
            <a:ext cx="80384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buFont typeface="Arial" panose="020B0604020202020204" pitchFamily="34" charset="0"/>
              <a:buNone/>
              <a:defRPr/>
            </a:pPr>
            <a:r>
              <a:rPr lang="zh-CN" altLang="en-US" sz="28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国采中心房屋出租信息系统使用规则（试行）介绍</a:t>
            </a:r>
            <a:endParaRPr lang="zh-CN" altLang="en-US" sz="28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6" name="图片 45"/>
          <p:cNvPicPr>
            <a:picLocks noChangeAspect="true"/>
          </p:cNvPicPr>
          <p:nvPr/>
        </p:nvPicPr>
        <p:blipFill>
          <a:blip r:embed="rId3">
            <a:lum bright="12000"/>
          </a:blip>
          <a:stretch>
            <a:fillRect/>
          </a:stretch>
        </p:blipFill>
        <p:spPr>
          <a:xfrm>
            <a:off x="1503045" y="3379470"/>
            <a:ext cx="707390" cy="585470"/>
          </a:xfrm>
          <a:prstGeom prst="rect">
            <a:avLst/>
          </a:prstGeom>
        </p:spPr>
      </p:pic>
      <p:pic>
        <p:nvPicPr>
          <p:cNvPr id="48" name="图片 47"/>
          <p:cNvPicPr>
            <a:picLocks noChangeAspect="true"/>
          </p:cNvPicPr>
          <p:nvPr/>
        </p:nvPicPr>
        <p:blipFill>
          <a:blip r:embed="rId4">
            <a:lum bright="6000"/>
          </a:blip>
          <a:stretch>
            <a:fillRect/>
          </a:stretch>
        </p:blipFill>
        <p:spPr>
          <a:xfrm>
            <a:off x="1524635" y="4622165"/>
            <a:ext cx="647065" cy="587375"/>
          </a:xfrm>
          <a:prstGeom prst="rect">
            <a:avLst/>
          </a:prstGeom>
        </p:spPr>
      </p:pic>
      <p:pic>
        <p:nvPicPr>
          <p:cNvPr id="51" name="图片 50"/>
          <p:cNvPicPr>
            <a:picLocks noChangeAspect="true"/>
          </p:cNvPicPr>
          <p:nvPr/>
        </p:nvPicPr>
        <p:blipFill>
          <a:blip r:embed="rId5"/>
          <a:stretch>
            <a:fillRect/>
          </a:stretch>
        </p:blipFill>
        <p:spPr>
          <a:xfrm>
            <a:off x="1468755" y="2205355"/>
            <a:ext cx="702945" cy="572770"/>
          </a:xfrm>
          <a:prstGeom prst="rect">
            <a:avLst/>
          </a:prstGeom>
        </p:spPr>
      </p:pic>
      <p:sp>
        <p:nvSpPr>
          <p:cNvPr id="7" name="文本框 6"/>
          <p:cNvSpPr txBox="true"/>
          <p:nvPr/>
        </p:nvSpPr>
        <p:spPr>
          <a:xfrm>
            <a:off x="1623060" y="325120"/>
            <a:ext cx="4043680" cy="675640"/>
          </a:xfrm>
          <a:prstGeom prst="rect">
            <a:avLst/>
          </a:prstGeom>
          <a:noFill/>
        </p:spPr>
        <p:txBody>
          <a:bodyPr wrap="none" rtlCol="0" anchor="t">
            <a:spAutoFit/>
            <a:scene3d>
              <a:camera prst="orthographicFront"/>
              <a:lightRig rig="threePt" dir="t"/>
            </a:scene3d>
          </a:bodyPr>
          <a:p>
            <a:r>
              <a:rPr lang="zh-CN" altLang="zh-CN" sz="3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房屋出租业务介绍</a:t>
            </a:r>
            <a:endParaRPr lang="zh-CN" altLang="zh-CN" sz="3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p:transition spd="slow">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870857" y="1439183"/>
            <a:ext cx="10290629" cy="445588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1252855" y="2825115"/>
            <a:ext cx="9551035" cy="988060"/>
            <a:chOff x="3103624" y="2157503"/>
            <a:chExt cx="4954527" cy="988263"/>
          </a:xfrm>
        </p:grpSpPr>
        <p:grpSp>
          <p:nvGrpSpPr>
            <p:cNvPr id="7" name="组合 6"/>
            <p:cNvGrpSpPr/>
            <p:nvPr/>
          </p:nvGrpSpPr>
          <p:grpSpPr>
            <a:xfrm>
              <a:off x="3103624" y="2157503"/>
              <a:ext cx="590264" cy="847265"/>
              <a:chOff x="2190198" y="2228556"/>
              <a:chExt cx="334436" cy="480049"/>
            </a:xfrm>
          </p:grpSpPr>
          <p:sp>
            <p:nvSpPr>
              <p:cNvPr id="8" name="椭圆 7"/>
              <p:cNvSpPr/>
              <p:nvPr/>
            </p:nvSpPr>
            <p:spPr bwMode="auto">
              <a:xfrm>
                <a:off x="2190198" y="2228556"/>
                <a:ext cx="246325" cy="480049"/>
              </a:xfrm>
              <a:prstGeom prst="ellipse">
                <a:avLst/>
              </a:prstGeom>
              <a:solidFill>
                <a:schemeClr val="accent5"/>
              </a:solid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true"/>
              <p:nvPr/>
            </p:nvSpPr>
            <p:spPr>
              <a:xfrm>
                <a:off x="2214519" y="2269825"/>
                <a:ext cx="310115" cy="400521"/>
              </a:xfrm>
              <a:prstGeom prst="rect">
                <a:avLst/>
              </a:prstGeom>
              <a:noFill/>
            </p:spPr>
            <p:txBody>
              <a:bodyPr wrap="square" rtlCol="0">
                <a:spAutoFit/>
              </a:bodyPr>
              <a:lstStyle/>
              <a:p>
                <a:r>
                  <a:rPr lang="zh-CN" altLang="en-US" sz="4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一</a:t>
                </a:r>
                <a:endParaRPr lang="zh-CN" altLang="en-US" sz="4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矩形 2"/>
            <p:cNvSpPr/>
            <p:nvPr/>
          </p:nvSpPr>
          <p:spPr bwMode="auto">
            <a:xfrm>
              <a:off x="3657572" y="2157503"/>
              <a:ext cx="4400579" cy="988263"/>
            </a:xfrm>
            <a:prstGeom prst="rect">
              <a:avLst/>
            </a:prstGeom>
            <a:no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true"/>
            <p:nvPr/>
          </p:nvSpPr>
          <p:spPr>
            <a:xfrm>
              <a:off x="3736806" y="2266745"/>
              <a:ext cx="4206973" cy="768508"/>
            </a:xfrm>
            <a:prstGeom prst="rect">
              <a:avLst/>
            </a:prstGeom>
            <a:noFill/>
          </p:spPr>
          <p:txBody>
            <a:bodyPr wrap="square" rtlCol="0">
              <a:spAutoFit/>
            </a:bodyPr>
            <a:lstStyle/>
            <a:p>
              <a:pPr algn="dist"/>
              <a:r>
                <a:rPr lang="zh-CN" altLang="en-US" sz="4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国采中心房屋出租业务开展情况</a:t>
              </a:r>
              <a:endParaRPr lang="zh-CN" altLang="en-US" sz="4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 name="图片 1"/>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4" name="直接连接符 3"/>
          <p:cNvCxnSpPr/>
          <p:nvPr/>
        </p:nvCxnSpPr>
        <p:spPr>
          <a:xfrm flipV="true">
            <a:off x="633730" y="12433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灯片编号占位符 1"/>
          <p:cNvSpPr/>
          <p:nvPr/>
        </p:nvSpPr>
        <p:spPr>
          <a:xfrm>
            <a:off x="8737600" y="6356351"/>
            <a:ext cx="2844800" cy="366183"/>
          </a:xfrm>
          <a:prstGeom prst="rect">
            <a:avLst/>
          </a:prstGeom>
          <a:noFill/>
          <a:ln w="9525">
            <a:noFill/>
          </a:ln>
        </p:spPr>
        <p:txBody>
          <a:bodyPr anchor="ctr" anchorCtr="false"/>
          <a:p>
            <a:pPr algn="r"/>
            <a:fld id="{9A0DB2DC-4C9A-4742-B13C-FB6460FD3503}" type="slidenum">
              <a:rPr lang="zh-CN" altLang="en-US" sz="1600" dirty="0">
                <a:solidFill>
                  <a:srgbClr val="898989"/>
                </a:solidFill>
                <a:latin typeface="Calibri" panose="020F0502020204030204" pitchFamily="34" charset="0"/>
                <a:ea typeface="宋体" panose="02010600030101010101" pitchFamily="2" charset="-122"/>
              </a:rPr>
            </a:fld>
            <a:endParaRPr lang="zh-CN" altLang="en-US" sz="1600" dirty="0">
              <a:solidFill>
                <a:srgbClr val="898989"/>
              </a:solidFill>
              <a:latin typeface="Calibri" panose="020F0502020204030204" pitchFamily="34" charset="0"/>
              <a:ea typeface="宋体" panose="02010600030101010101" pitchFamily="2" charset="-122"/>
            </a:endParaRPr>
          </a:p>
        </p:txBody>
      </p:sp>
      <p:sp>
        <p:nvSpPr>
          <p:cNvPr id="6151" name="Title 1"/>
          <p:cNvSpPr/>
          <p:nvPr/>
        </p:nvSpPr>
        <p:spPr>
          <a:xfrm>
            <a:off x="1155700" y="260985"/>
            <a:ext cx="6477000" cy="505884"/>
          </a:xfrm>
          <a:prstGeom prst="rect">
            <a:avLst/>
          </a:prstGeom>
          <a:noFill/>
          <a:ln w="9525">
            <a:noFill/>
          </a:ln>
        </p:spPr>
        <p:txBody>
          <a:bodyPr lIns="0" rIns="0" anchor="ctr" anchorCtr="false"/>
          <a:p>
            <a:r>
              <a:rPr lang="zh-CN" altLang="en-US" sz="1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rPr>
              <a:t>中央国家机关政府采购中心情况</a:t>
            </a:r>
            <a:endParaRPr lang="zh-CN" altLang="en-US" sz="100" dirty="0">
              <a:solidFill>
                <a:srgbClr val="3F3F3F"/>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true"/>
          </p:cNvPicPr>
          <p:nvPr>
            <p:custDataLst>
              <p:tags r:id="rId1"/>
            </p:custDataLst>
          </p:nvPr>
        </p:nvPicPr>
        <p:blipFill>
          <a:blip r:embed="rId2"/>
          <a:stretch>
            <a:fillRect/>
          </a:stretch>
        </p:blipFill>
        <p:spPr>
          <a:xfrm>
            <a:off x="633730" y="146685"/>
            <a:ext cx="749300" cy="750570"/>
          </a:xfrm>
          <a:prstGeom prst="rect">
            <a:avLst/>
          </a:prstGeom>
        </p:spPr>
      </p:pic>
      <p:cxnSp>
        <p:nvCxnSpPr>
          <p:cNvPr id="6" name="直接连接符 5"/>
          <p:cNvCxnSpPr/>
          <p:nvPr/>
        </p:nvCxnSpPr>
        <p:spPr>
          <a:xfrm flipV="true">
            <a:off x="633730" y="9639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750060" y="170180"/>
            <a:ext cx="1148080" cy="675640"/>
          </a:xfrm>
          <a:prstGeom prst="rect">
            <a:avLst/>
          </a:prstGeom>
          <a:noFill/>
        </p:spPr>
        <p:txBody>
          <a:bodyPr wrap="none" rtlCol="0" anchor="t">
            <a:spAutoFit/>
          </a:bodyPr>
          <a:p>
            <a:r>
              <a:rPr lang="zh-CN" altLang="en-US" sz="3800" b="1" dirty="0">
                <a:solidFill>
                  <a:schemeClr val="accent1"/>
                </a:solidFill>
                <a:latin typeface="微软雅黑" panose="020B0503020204020204" pitchFamily="34" charset="-122"/>
                <a:ea typeface="微软雅黑" panose="020B0503020204020204" pitchFamily="34" charset="-122"/>
                <a:sym typeface="+mn-ea"/>
              </a:rPr>
              <a:t>目录</a:t>
            </a:r>
            <a:endParaRPr lang="zh-CN" altLang="en-US" sz="3800" b="1" dirty="0">
              <a:solidFill>
                <a:schemeClr val="accent1"/>
              </a:solidFill>
              <a:latin typeface="微软雅黑" panose="020B0503020204020204" pitchFamily="34" charset="-122"/>
              <a:ea typeface="微软雅黑" panose="020B0503020204020204" pitchFamily="34" charset="-122"/>
              <a:sym typeface="+mn-ea"/>
            </a:endParaRPr>
          </a:p>
        </p:txBody>
      </p:sp>
      <p:grpSp>
        <p:nvGrpSpPr>
          <p:cNvPr id="5" name="组合 4"/>
          <p:cNvGrpSpPr/>
          <p:nvPr/>
        </p:nvGrpSpPr>
        <p:grpSpPr>
          <a:xfrm>
            <a:off x="1943100" y="2544676"/>
            <a:ext cx="8320405" cy="715410"/>
            <a:chOff x="2376516" y="1432933"/>
            <a:chExt cx="4499740" cy="459690"/>
          </a:xfrm>
        </p:grpSpPr>
        <p:grpSp>
          <p:nvGrpSpPr>
            <p:cNvPr id="45" name="组合 44"/>
            <p:cNvGrpSpPr/>
            <p:nvPr/>
          </p:nvGrpSpPr>
          <p:grpSpPr>
            <a:xfrm>
              <a:off x="2376516" y="1433193"/>
              <a:ext cx="910827" cy="427199"/>
              <a:chOff x="2266315" y="952831"/>
              <a:chExt cx="1267791" cy="783212"/>
            </a:xfrm>
          </p:grpSpPr>
          <p:sp>
            <p:nvSpPr>
              <p:cNvPr id="46" name="平行四边形 45"/>
              <p:cNvSpPr/>
              <p:nvPr/>
            </p:nvSpPr>
            <p:spPr>
              <a:xfrm>
                <a:off x="2266315" y="952831"/>
                <a:ext cx="894339" cy="783212"/>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latin typeface="Impact" panose="020B0806030902050204" pitchFamily="34" charset="0"/>
                </a:endParaRPr>
              </a:p>
            </p:txBody>
          </p:sp>
          <p:sp>
            <p:nvSpPr>
              <p:cNvPr id="47" name="文本框 9"/>
              <p:cNvSpPr txBox="true"/>
              <p:nvPr/>
            </p:nvSpPr>
            <p:spPr>
              <a:xfrm>
                <a:off x="2467307" y="1002776"/>
                <a:ext cx="1066799" cy="614900"/>
              </a:xfrm>
              <a:prstGeom prst="rect">
                <a:avLst/>
              </a:prstGeom>
              <a:noFill/>
            </p:spPr>
            <p:txBody>
              <a:bodyPr wrap="square" rtlCol="0">
                <a:spAutoFit/>
              </a:bodyPr>
              <a:p>
                <a:r>
                  <a:rPr lang="en-US" altLang="en-US" sz="2800" dirty="0">
                    <a:solidFill>
                      <a:schemeClr val="bg1"/>
                    </a:solidFill>
                    <a:latin typeface="Impact" panose="020B0806030902050204" pitchFamily="34" charset="0"/>
                  </a:rPr>
                  <a:t> </a:t>
                </a: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grpSp>
        <p:grpSp>
          <p:nvGrpSpPr>
            <p:cNvPr id="60" name="组合 59"/>
            <p:cNvGrpSpPr/>
            <p:nvPr/>
          </p:nvGrpSpPr>
          <p:grpSpPr>
            <a:xfrm>
              <a:off x="3019006" y="1432933"/>
              <a:ext cx="3857250" cy="459690"/>
              <a:chOff x="4315150" y="953426"/>
              <a:chExt cx="3857250" cy="540057"/>
            </a:xfrm>
          </p:grpSpPr>
          <p:sp>
            <p:nvSpPr>
              <p:cNvPr id="61" name="矩形 60"/>
              <p:cNvSpPr/>
              <p:nvPr/>
            </p:nvSpPr>
            <p:spPr>
              <a:xfrm>
                <a:off x="4488574" y="997527"/>
                <a:ext cx="3636743" cy="458264"/>
              </a:xfrm>
              <a:prstGeom prst="rect">
                <a:avLst/>
              </a:prstGeom>
              <a:ln w="15875">
                <a:noFill/>
              </a:ln>
            </p:spPr>
            <p:txBody>
              <a:bodyPr wrap="square" lIns="68580" tIns="34290" rIns="68580" bIns="34290">
                <a:spAutoFit/>
              </a:bodyPr>
              <a:p>
                <a:r>
                  <a:rPr lang="zh-CN" sz="3500" b="1" dirty="0">
                    <a:solidFill>
                      <a:schemeClr val="tx1">
                        <a:lumMod val="75000"/>
                        <a:lumOff val="25000"/>
                      </a:schemeClr>
                    </a:solidFill>
                    <a:latin typeface="微软雅黑" panose="020B0503020204020204" pitchFamily="34" charset="-122"/>
                    <a:ea typeface="微软雅黑" panose="020B0503020204020204" pitchFamily="34" charset="-122"/>
                  </a:rPr>
                  <a:t>公共资源交易</a:t>
                </a:r>
                <a:r>
                  <a:rPr lang="en-US" altLang="zh-CN" sz="3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sz="3500" b="1" dirty="0">
                    <a:solidFill>
                      <a:schemeClr val="tx1">
                        <a:lumMod val="75000"/>
                        <a:lumOff val="25000"/>
                      </a:schemeClr>
                    </a:solidFill>
                    <a:latin typeface="微软雅黑" panose="020B0503020204020204" pitchFamily="34" charset="-122"/>
                    <a:ea typeface="微软雅黑" panose="020B0503020204020204" pitchFamily="34" charset="-122"/>
                  </a:rPr>
                  <a:t>见证服务业务介绍</a:t>
                </a:r>
                <a:endParaRPr lang="zh-CN" sz="35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2" name="平行四边形 61"/>
              <p:cNvSpPr/>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endParaRPr lang="zh-CN" altLang="en-US" sz="1600" b="1">
                  <a:solidFill>
                    <a:schemeClr val="tx1">
                      <a:lumMod val="75000"/>
                      <a:lumOff val="25000"/>
                    </a:schemeClr>
                  </a:solidFill>
                </a:endParaRPr>
              </a:p>
            </p:txBody>
          </p:sp>
        </p:grpSp>
      </p:grpSp>
      <p:grpSp>
        <p:nvGrpSpPr>
          <p:cNvPr id="7" name="组合 6"/>
          <p:cNvGrpSpPr/>
          <p:nvPr/>
        </p:nvGrpSpPr>
        <p:grpSpPr>
          <a:xfrm>
            <a:off x="1524000" y="3801976"/>
            <a:ext cx="8320405" cy="715410"/>
            <a:chOff x="2376516" y="1432933"/>
            <a:chExt cx="4499740" cy="459690"/>
          </a:xfrm>
        </p:grpSpPr>
        <p:grpSp>
          <p:nvGrpSpPr>
            <p:cNvPr id="8" name="组合 7"/>
            <p:cNvGrpSpPr/>
            <p:nvPr/>
          </p:nvGrpSpPr>
          <p:grpSpPr>
            <a:xfrm>
              <a:off x="2376516" y="1433193"/>
              <a:ext cx="910827" cy="427199"/>
              <a:chOff x="2266315" y="952831"/>
              <a:chExt cx="1267791" cy="783212"/>
            </a:xfrm>
          </p:grpSpPr>
          <p:sp>
            <p:nvSpPr>
              <p:cNvPr id="9" name="平行四边形 8"/>
              <p:cNvSpPr/>
              <p:nvPr/>
            </p:nvSpPr>
            <p:spPr>
              <a:xfrm>
                <a:off x="2266315" y="952831"/>
                <a:ext cx="894339" cy="783212"/>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latin typeface="Impact" panose="020B0806030902050204" pitchFamily="34" charset="0"/>
                </a:endParaRPr>
              </a:p>
            </p:txBody>
          </p:sp>
          <p:sp>
            <p:nvSpPr>
              <p:cNvPr id="10" name="文本框 9"/>
              <p:cNvSpPr txBox="true"/>
              <p:nvPr/>
            </p:nvSpPr>
            <p:spPr>
              <a:xfrm>
                <a:off x="2467307" y="1002776"/>
                <a:ext cx="1066799" cy="614900"/>
              </a:xfrm>
              <a:prstGeom prst="rect">
                <a:avLst/>
              </a:prstGeom>
              <a:noFill/>
            </p:spPr>
            <p:txBody>
              <a:bodyPr wrap="square" rtlCol="0">
                <a:spAutoFit/>
              </a:bodyPr>
              <a:p>
                <a:r>
                  <a:rPr lang="en-US" altLang="en-US" sz="2800" dirty="0">
                    <a:solidFill>
                      <a:schemeClr val="bg1"/>
                    </a:solidFill>
                    <a:latin typeface="Impact" panose="020B0806030902050204" pitchFamily="34" charset="0"/>
                  </a:rPr>
                  <a:t> </a:t>
                </a: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grpSp>
        <p:grpSp>
          <p:nvGrpSpPr>
            <p:cNvPr id="11" name="组合 10"/>
            <p:cNvGrpSpPr/>
            <p:nvPr/>
          </p:nvGrpSpPr>
          <p:grpSpPr>
            <a:xfrm>
              <a:off x="3019006" y="1432933"/>
              <a:ext cx="3857250" cy="459690"/>
              <a:chOff x="4315150" y="953426"/>
              <a:chExt cx="3857250" cy="540057"/>
            </a:xfrm>
          </p:grpSpPr>
          <p:sp>
            <p:nvSpPr>
              <p:cNvPr id="12" name="矩形 11"/>
              <p:cNvSpPr/>
              <p:nvPr/>
            </p:nvSpPr>
            <p:spPr>
              <a:xfrm>
                <a:off x="4488574" y="997527"/>
                <a:ext cx="3636743" cy="458264"/>
              </a:xfrm>
              <a:prstGeom prst="rect">
                <a:avLst/>
              </a:prstGeom>
              <a:ln w="15875">
                <a:noFill/>
              </a:ln>
            </p:spPr>
            <p:txBody>
              <a:bodyPr wrap="square" lIns="68580" tIns="34290" rIns="68580" bIns="34290">
                <a:spAutoFit/>
              </a:bodyPr>
              <a:p>
                <a:r>
                  <a:rPr lang="zh-CN" sz="3500" b="1" dirty="0">
                    <a:solidFill>
                      <a:schemeClr val="tx1">
                        <a:lumMod val="75000"/>
                        <a:lumOff val="25000"/>
                      </a:schemeClr>
                    </a:solidFill>
                    <a:latin typeface="微软雅黑" panose="020B0503020204020204" pitchFamily="34" charset="-122"/>
                    <a:ea typeface="微软雅黑" panose="020B0503020204020204" pitchFamily="34" charset="-122"/>
                  </a:rPr>
                  <a:t>公共资源交易</a:t>
                </a:r>
                <a:r>
                  <a:rPr lang="en-US" altLang="zh-CN" sz="3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sz="3500" b="1" dirty="0">
                    <a:solidFill>
                      <a:schemeClr val="tx1">
                        <a:lumMod val="75000"/>
                        <a:lumOff val="25000"/>
                      </a:schemeClr>
                    </a:solidFill>
                    <a:latin typeface="微软雅黑" panose="020B0503020204020204" pitchFamily="34" charset="-122"/>
                    <a:ea typeface="微软雅黑" panose="020B0503020204020204" pitchFamily="34" charset="-122"/>
                  </a:rPr>
                  <a:t>房屋出租业务介绍</a:t>
                </a:r>
                <a:endParaRPr lang="zh-CN" sz="35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平行四边形 12"/>
              <p:cNvSpPr/>
              <p:nvPr/>
            </p:nvSpPr>
            <p:spPr>
              <a:xfrm>
                <a:off x="4315150" y="953426"/>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endParaRPr lang="zh-CN" altLang="en-US" sz="1600" b="1">
                  <a:solidFill>
                    <a:schemeClr val="tx1">
                      <a:lumMod val="75000"/>
                      <a:lumOff val="25000"/>
                    </a:schemeClr>
                  </a:solidFill>
                </a:endParaRPr>
              </a:p>
            </p:txBody>
          </p:sp>
        </p:gr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193290" y="2712085"/>
            <a:ext cx="2469515" cy="296545"/>
          </a:xfrm>
          <a:prstGeom prst="rect">
            <a:avLst/>
          </a:prstGeom>
        </p:spPr>
        <p:txBody>
          <a:bodyPr wrap="square">
            <a:spAutoFit/>
          </a:bodyPr>
          <a:lstStyle/>
          <a:p>
            <a:pPr marL="0" marR="0" lvl="0" indent="0" algn="l" defTabSz="914400" rtl="0" fontAlgn="auto">
              <a:lnSpc>
                <a:spcPts val="1600"/>
              </a:lnSpc>
              <a:spcBef>
                <a:spcPts val="0"/>
              </a:spcBef>
              <a:spcAft>
                <a:spcPts val="0"/>
              </a:spcAft>
              <a:buClrTx/>
              <a:buSzTx/>
              <a:buFontTx/>
              <a:buNone/>
              <a:defRPr/>
            </a:pPr>
            <a:endParaRPr kumimoji="0" lang="zh-CN" altLang="en-US" sz="1000" b="1" i="0" u="none" strike="noStrike" kern="0" cap="none" spc="0" normalizeH="0" baseline="0" noProof="0" dirty="0">
              <a:ln w="0">
                <a:noFill/>
              </a:ln>
              <a:solidFill>
                <a:schemeClr val="tx1">
                  <a:lumMod val="50000"/>
                  <a:lumOff val="50000"/>
                </a:schemeClr>
              </a:solidFill>
              <a:effectLst/>
              <a:uLnTx/>
              <a:uFillTx/>
              <a:cs typeface="+mn-ea"/>
              <a:sym typeface="+mn-lt"/>
            </a:endParaRPr>
          </a:p>
        </p:txBody>
      </p:sp>
      <p:pic>
        <p:nvPicPr>
          <p:cNvPr id="3" name="图片 2"/>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5" name="直接连接符 4"/>
          <p:cNvCxnSpPr/>
          <p:nvPr/>
        </p:nvCxnSpPr>
        <p:spPr>
          <a:xfrm flipV="true">
            <a:off x="633730" y="12433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4" name="矩形 3"/>
          <p:cNvSpPr/>
          <p:nvPr/>
        </p:nvSpPr>
        <p:spPr>
          <a:xfrm>
            <a:off x="1764665" y="350082"/>
            <a:ext cx="7647228" cy="64516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i="0" u="none" strike="noStrike" kern="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lt"/>
              </a:rPr>
              <a:t>国采中心开展房屋出租业务背景介绍</a:t>
            </a:r>
            <a:endParaRPr kumimoji="0" lang="zh-CN" altLang="en-US" sz="3600" i="0" u="none" strike="noStrike" kern="0" cap="none" spc="0" normalizeH="0" baseline="0" noProof="0" dirty="0">
              <a:solidFill>
                <a:schemeClr val="accent1"/>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ea"/>
              <a:sym typeface="+mn-lt"/>
            </a:endParaRPr>
          </a:p>
        </p:txBody>
      </p:sp>
      <p:sp>
        <p:nvSpPr>
          <p:cNvPr id="7" name="Freeform 1"/>
          <p:cNvSpPr/>
          <p:nvPr/>
        </p:nvSpPr>
        <p:spPr bwMode="auto">
          <a:xfrm>
            <a:off x="1454150" y="5056505"/>
            <a:ext cx="1122680" cy="744855"/>
          </a:xfrm>
          <a:custGeom>
            <a:avLst/>
            <a:gdLst>
              <a:gd name="T0" fmla="*/ 140 w 140"/>
              <a:gd name="T1" fmla="*/ 0 h 210"/>
              <a:gd name="T2" fmla="*/ 140 w 140"/>
              <a:gd name="T3" fmla="*/ 210 h 210"/>
              <a:gd name="T4" fmla="*/ 0 w 140"/>
              <a:gd name="T5" fmla="*/ 210 h 210"/>
              <a:gd name="T6" fmla="*/ 0 w 140"/>
              <a:gd name="T7" fmla="*/ 148 h 210"/>
              <a:gd name="T8" fmla="*/ 140 w 140"/>
              <a:gd name="T9" fmla="*/ 0 h 210"/>
            </a:gdLst>
            <a:ahLst/>
            <a:cxnLst>
              <a:cxn ang="0">
                <a:pos x="T0" y="T1"/>
              </a:cxn>
              <a:cxn ang="0">
                <a:pos x="T2" y="T3"/>
              </a:cxn>
              <a:cxn ang="0">
                <a:pos x="T4" y="T5"/>
              </a:cxn>
              <a:cxn ang="0">
                <a:pos x="T6" y="T7"/>
              </a:cxn>
              <a:cxn ang="0">
                <a:pos x="T8" y="T9"/>
              </a:cxn>
            </a:cxnLst>
            <a:rect l="0" t="0" r="r" b="b"/>
            <a:pathLst>
              <a:path w="140" h="210">
                <a:moveTo>
                  <a:pt x="140" y="0"/>
                </a:moveTo>
                <a:lnTo>
                  <a:pt x="140" y="210"/>
                </a:lnTo>
                <a:lnTo>
                  <a:pt x="0" y="210"/>
                </a:lnTo>
                <a:lnTo>
                  <a:pt x="0" y="148"/>
                </a:lnTo>
                <a:lnTo>
                  <a:pt x="14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false" compatLnSpc="true"/>
          <a:p>
            <a:endParaRPr lang="id-ID" sz="1600">
              <a:noFill/>
              <a:cs typeface="+mn-ea"/>
              <a:sym typeface="+mn-lt"/>
            </a:endParaRPr>
          </a:p>
        </p:txBody>
      </p:sp>
      <p:sp>
        <p:nvSpPr>
          <p:cNvPr id="10" name="Freeform 2"/>
          <p:cNvSpPr/>
          <p:nvPr/>
        </p:nvSpPr>
        <p:spPr bwMode="auto">
          <a:xfrm>
            <a:off x="1221740" y="5660390"/>
            <a:ext cx="232410" cy="237490"/>
          </a:xfrm>
          <a:custGeom>
            <a:avLst/>
            <a:gdLst>
              <a:gd name="T0" fmla="*/ 29 w 29"/>
              <a:gd name="T1" fmla="*/ 64 h 64"/>
              <a:gd name="T2" fmla="*/ 0 w 29"/>
              <a:gd name="T3" fmla="*/ 31 h 64"/>
              <a:gd name="T4" fmla="*/ 29 w 29"/>
              <a:gd name="T5" fmla="*/ 0 h 64"/>
              <a:gd name="T6" fmla="*/ 29 w 29"/>
              <a:gd name="T7" fmla="*/ 64 h 64"/>
            </a:gdLst>
            <a:ahLst/>
            <a:cxnLst>
              <a:cxn ang="0">
                <a:pos x="T0" y="T1"/>
              </a:cxn>
              <a:cxn ang="0">
                <a:pos x="T2" y="T3"/>
              </a:cxn>
              <a:cxn ang="0">
                <a:pos x="T4" y="T5"/>
              </a:cxn>
              <a:cxn ang="0">
                <a:pos x="T6" y="T7"/>
              </a:cxn>
            </a:cxnLst>
            <a:rect l="0" t="0" r="r" b="b"/>
            <a:pathLst>
              <a:path w="29" h="64">
                <a:moveTo>
                  <a:pt x="29" y="64"/>
                </a:moveTo>
                <a:lnTo>
                  <a:pt x="0" y="31"/>
                </a:lnTo>
                <a:lnTo>
                  <a:pt x="29" y="0"/>
                </a:lnTo>
                <a:lnTo>
                  <a:pt x="29"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false" compatLnSpc="true"/>
          <a:p>
            <a:endParaRPr lang="id-ID" sz="1600">
              <a:cs typeface="+mn-ea"/>
              <a:sym typeface="+mn-lt"/>
            </a:endParaRPr>
          </a:p>
        </p:txBody>
      </p:sp>
      <p:sp>
        <p:nvSpPr>
          <p:cNvPr id="11" name="Freeform 3"/>
          <p:cNvSpPr/>
          <p:nvPr/>
        </p:nvSpPr>
        <p:spPr bwMode="auto">
          <a:xfrm>
            <a:off x="1470660" y="4232275"/>
            <a:ext cx="2293620" cy="1409065"/>
          </a:xfrm>
          <a:custGeom>
            <a:avLst/>
            <a:gdLst>
              <a:gd name="T0" fmla="*/ 0 w 286"/>
              <a:gd name="T1" fmla="*/ 380 h 380"/>
              <a:gd name="T2" fmla="*/ 0 w 286"/>
              <a:gd name="T3" fmla="*/ 175 h 380"/>
              <a:gd name="T4" fmla="*/ 141 w 286"/>
              <a:gd name="T5" fmla="*/ 39 h 380"/>
              <a:gd name="T6" fmla="*/ 95 w 286"/>
              <a:gd name="T7" fmla="*/ 0 h 380"/>
              <a:gd name="T8" fmla="*/ 286 w 286"/>
              <a:gd name="T9" fmla="*/ 0 h 380"/>
              <a:gd name="T10" fmla="*/ 286 w 286"/>
              <a:gd name="T11" fmla="*/ 179 h 380"/>
              <a:gd name="T12" fmla="*/ 236 w 286"/>
              <a:gd name="T13" fmla="*/ 134 h 380"/>
              <a:gd name="T14" fmla="*/ 0 w 286"/>
              <a:gd name="T15" fmla="*/ 380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380">
                <a:moveTo>
                  <a:pt x="0" y="380"/>
                </a:moveTo>
                <a:lnTo>
                  <a:pt x="0" y="175"/>
                </a:lnTo>
                <a:lnTo>
                  <a:pt x="141" y="39"/>
                </a:lnTo>
                <a:lnTo>
                  <a:pt x="95" y="0"/>
                </a:lnTo>
                <a:lnTo>
                  <a:pt x="286" y="0"/>
                </a:lnTo>
                <a:lnTo>
                  <a:pt x="286" y="179"/>
                </a:lnTo>
                <a:lnTo>
                  <a:pt x="236" y="134"/>
                </a:lnTo>
                <a:lnTo>
                  <a:pt x="0" y="380"/>
                </a:lnTo>
                <a:close/>
              </a:path>
            </a:pathLst>
          </a:custGeom>
          <a:solidFill>
            <a:schemeClr val="accent2"/>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false" anchor="ctr" anchorCtr="false" forceAA="false" compatLnSpc="true">
            <a:noAutofit/>
          </a:bodyPr>
          <a:p>
            <a:pPr lvl="0" algn="ctr">
              <a:buClrTx/>
              <a:buSzTx/>
              <a:buFontTx/>
            </a:pPr>
            <a:endParaRPr lang="zh-CN" altLang="en-US" b="1">
              <a:cs typeface="+mn-ea"/>
              <a:sym typeface="+mn-lt"/>
            </a:endParaRPr>
          </a:p>
        </p:txBody>
      </p:sp>
      <p:sp>
        <p:nvSpPr>
          <p:cNvPr id="12" name="Freeform 4"/>
          <p:cNvSpPr/>
          <p:nvPr/>
        </p:nvSpPr>
        <p:spPr bwMode="auto">
          <a:xfrm>
            <a:off x="4823460" y="4642485"/>
            <a:ext cx="1166495" cy="1149985"/>
          </a:xfrm>
          <a:custGeom>
            <a:avLst/>
            <a:gdLst>
              <a:gd name="T0" fmla="*/ 145 w 145"/>
              <a:gd name="T1" fmla="*/ 0 h 320"/>
              <a:gd name="T2" fmla="*/ 140 w 145"/>
              <a:gd name="T3" fmla="*/ 320 h 320"/>
              <a:gd name="T4" fmla="*/ 0 w 145"/>
              <a:gd name="T5" fmla="*/ 320 h 320"/>
              <a:gd name="T6" fmla="*/ 0 w 145"/>
              <a:gd name="T7" fmla="*/ 153 h 320"/>
              <a:gd name="T8" fmla="*/ 145 w 145"/>
              <a:gd name="T9" fmla="*/ 0 h 320"/>
              <a:gd name="connsiteX0" fmla="*/ 10000 w 10029"/>
              <a:gd name="connsiteY0" fmla="*/ 0 h 10000"/>
              <a:gd name="connsiteX1" fmla="*/ 10029 w 10029"/>
              <a:gd name="connsiteY1" fmla="*/ 10000 h 10000"/>
              <a:gd name="connsiteX2" fmla="*/ 0 w 10029"/>
              <a:gd name="connsiteY2" fmla="*/ 10000 h 10000"/>
              <a:gd name="connsiteX3" fmla="*/ 0 w 10029"/>
              <a:gd name="connsiteY3" fmla="*/ 4781 h 10000"/>
              <a:gd name="connsiteX4" fmla="*/ 10000 w 10029"/>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 h="10000">
                <a:moveTo>
                  <a:pt x="10000" y="0"/>
                </a:moveTo>
                <a:cubicBezTo>
                  <a:pt x="10010" y="3333"/>
                  <a:pt x="10019" y="6667"/>
                  <a:pt x="10029" y="10000"/>
                </a:cubicBezTo>
                <a:lnTo>
                  <a:pt x="0" y="10000"/>
                </a:lnTo>
                <a:lnTo>
                  <a:pt x="0" y="4781"/>
                </a:lnTo>
                <a:lnTo>
                  <a:pt x="10000" y="0"/>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false" compatLnSpc="true"/>
          <a:p>
            <a:endParaRPr lang="id-ID" sz="1600">
              <a:cs typeface="+mn-ea"/>
              <a:sym typeface="+mn-lt"/>
            </a:endParaRPr>
          </a:p>
        </p:txBody>
      </p:sp>
      <p:sp>
        <p:nvSpPr>
          <p:cNvPr id="15" name="Freeform 5"/>
          <p:cNvSpPr/>
          <p:nvPr/>
        </p:nvSpPr>
        <p:spPr bwMode="auto">
          <a:xfrm>
            <a:off x="8105775" y="4234180"/>
            <a:ext cx="1243330" cy="1557655"/>
          </a:xfrm>
          <a:custGeom>
            <a:avLst/>
            <a:gdLst>
              <a:gd name="T0" fmla="*/ 155 w 155"/>
              <a:gd name="T1" fmla="*/ 0 h 430"/>
              <a:gd name="T2" fmla="*/ 150 w 155"/>
              <a:gd name="T3" fmla="*/ 430 h 430"/>
              <a:gd name="T4" fmla="*/ 0 w 155"/>
              <a:gd name="T5" fmla="*/ 430 h 430"/>
              <a:gd name="T6" fmla="*/ 0 w 155"/>
              <a:gd name="T7" fmla="*/ 160 h 430"/>
              <a:gd name="T8" fmla="*/ 155 w 155"/>
              <a:gd name="T9" fmla="*/ 0 h 430"/>
              <a:gd name="connsiteX0" fmla="*/ 10000 w 10261"/>
              <a:gd name="connsiteY0" fmla="*/ 0 h 10000"/>
              <a:gd name="connsiteX1" fmla="*/ 10261 w 10261"/>
              <a:gd name="connsiteY1" fmla="*/ 10000 h 10000"/>
              <a:gd name="connsiteX2" fmla="*/ 0 w 10261"/>
              <a:gd name="connsiteY2" fmla="*/ 10000 h 10000"/>
              <a:gd name="connsiteX3" fmla="*/ 0 w 10261"/>
              <a:gd name="connsiteY3" fmla="*/ 3721 h 10000"/>
              <a:gd name="connsiteX4" fmla="*/ 10000 w 10261"/>
              <a:gd name="connsiteY4" fmla="*/ 0 h 10000"/>
              <a:gd name="connsiteX0-1" fmla="*/ 10000 w 10144"/>
              <a:gd name="connsiteY0-2" fmla="*/ 0 h 10000"/>
              <a:gd name="connsiteX1-3" fmla="*/ 10144 w 10144"/>
              <a:gd name="connsiteY1-4" fmla="*/ 10000 h 10000"/>
              <a:gd name="connsiteX2-5" fmla="*/ 0 w 10144"/>
              <a:gd name="connsiteY2-6" fmla="*/ 10000 h 10000"/>
              <a:gd name="connsiteX3-7" fmla="*/ 0 w 10144"/>
              <a:gd name="connsiteY3-8" fmla="*/ 3721 h 10000"/>
              <a:gd name="connsiteX4-9" fmla="*/ 10000 w 10144"/>
              <a:gd name="connsiteY4-10" fmla="*/ 0 h 10000"/>
              <a:gd name="connsiteX0-11" fmla="*/ 10000 w 10000"/>
              <a:gd name="connsiteY0-12" fmla="*/ 0 h 10000"/>
              <a:gd name="connsiteX1-13" fmla="*/ 9991 w 10000"/>
              <a:gd name="connsiteY1-14" fmla="*/ 10000 h 10000"/>
              <a:gd name="connsiteX2-15" fmla="*/ 0 w 10000"/>
              <a:gd name="connsiteY2-16" fmla="*/ 10000 h 10000"/>
              <a:gd name="connsiteX3-17" fmla="*/ 0 w 10000"/>
              <a:gd name="connsiteY3-18" fmla="*/ 3721 h 10000"/>
              <a:gd name="connsiteX4-19" fmla="*/ 10000 w 10000"/>
              <a:gd name="connsiteY4-2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10000" y="0"/>
                </a:moveTo>
                <a:cubicBezTo>
                  <a:pt x="9997" y="3333"/>
                  <a:pt x="9994" y="6667"/>
                  <a:pt x="9991" y="10000"/>
                </a:cubicBezTo>
                <a:lnTo>
                  <a:pt x="0" y="10000"/>
                </a:lnTo>
                <a:lnTo>
                  <a:pt x="0" y="3721"/>
                </a:lnTo>
                <a:lnTo>
                  <a:pt x="1000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false" compatLnSpc="true"/>
          <a:p>
            <a:endParaRPr lang="id-ID" sz="1600">
              <a:noFill/>
              <a:cs typeface="+mn-ea"/>
              <a:sym typeface="+mn-lt"/>
            </a:endParaRPr>
          </a:p>
        </p:txBody>
      </p:sp>
      <p:sp>
        <p:nvSpPr>
          <p:cNvPr id="16" name="Freeform 6"/>
          <p:cNvSpPr/>
          <p:nvPr/>
        </p:nvSpPr>
        <p:spPr bwMode="auto">
          <a:xfrm>
            <a:off x="4574540" y="4808855"/>
            <a:ext cx="248920" cy="237490"/>
          </a:xfrm>
          <a:custGeom>
            <a:avLst/>
            <a:gdLst>
              <a:gd name="T0" fmla="*/ 31 w 31"/>
              <a:gd name="T1" fmla="*/ 64 h 64"/>
              <a:gd name="T2" fmla="*/ 0 w 31"/>
              <a:gd name="T3" fmla="*/ 31 h 64"/>
              <a:gd name="T4" fmla="*/ 31 w 31"/>
              <a:gd name="T5" fmla="*/ 0 h 64"/>
              <a:gd name="T6" fmla="*/ 31 w 31"/>
              <a:gd name="T7" fmla="*/ 64 h 64"/>
            </a:gdLst>
            <a:ahLst/>
            <a:cxnLst>
              <a:cxn ang="0">
                <a:pos x="T0" y="T1"/>
              </a:cxn>
              <a:cxn ang="0">
                <a:pos x="T2" y="T3"/>
              </a:cxn>
              <a:cxn ang="0">
                <a:pos x="T4" y="T5"/>
              </a:cxn>
              <a:cxn ang="0">
                <a:pos x="T6" y="T7"/>
              </a:cxn>
            </a:cxnLst>
            <a:rect l="0" t="0" r="r" b="b"/>
            <a:pathLst>
              <a:path w="31" h="64">
                <a:moveTo>
                  <a:pt x="31" y="64"/>
                </a:moveTo>
                <a:lnTo>
                  <a:pt x="0" y="31"/>
                </a:lnTo>
                <a:lnTo>
                  <a:pt x="31" y="0"/>
                </a:lnTo>
                <a:lnTo>
                  <a:pt x="31"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false" compatLnSpc="true"/>
          <a:p>
            <a:endParaRPr lang="id-ID" sz="1600">
              <a:cs typeface="+mn-ea"/>
              <a:sym typeface="+mn-lt"/>
            </a:endParaRPr>
          </a:p>
        </p:txBody>
      </p:sp>
      <p:sp>
        <p:nvSpPr>
          <p:cNvPr id="17" name="Freeform 7"/>
          <p:cNvSpPr/>
          <p:nvPr/>
        </p:nvSpPr>
        <p:spPr bwMode="auto">
          <a:xfrm>
            <a:off x="4792345" y="3759200"/>
            <a:ext cx="2412365" cy="1476375"/>
          </a:xfrm>
          <a:custGeom>
            <a:avLst/>
            <a:gdLst>
              <a:gd name="T0" fmla="*/ 0 w 285"/>
              <a:gd name="T1" fmla="*/ 380 h 380"/>
              <a:gd name="T2" fmla="*/ 0 w 285"/>
              <a:gd name="T3" fmla="*/ 175 h 380"/>
              <a:gd name="T4" fmla="*/ 140 w 285"/>
              <a:gd name="T5" fmla="*/ 38 h 380"/>
              <a:gd name="T6" fmla="*/ 95 w 285"/>
              <a:gd name="T7" fmla="*/ 0 h 380"/>
              <a:gd name="T8" fmla="*/ 285 w 285"/>
              <a:gd name="T9" fmla="*/ 0 h 380"/>
              <a:gd name="T10" fmla="*/ 285 w 285"/>
              <a:gd name="T11" fmla="*/ 179 h 380"/>
              <a:gd name="T12" fmla="*/ 237 w 285"/>
              <a:gd name="T13" fmla="*/ 134 h 380"/>
              <a:gd name="T14" fmla="*/ 0 w 285"/>
              <a:gd name="T15" fmla="*/ 380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80">
                <a:moveTo>
                  <a:pt x="0" y="380"/>
                </a:moveTo>
                <a:lnTo>
                  <a:pt x="0" y="175"/>
                </a:lnTo>
                <a:lnTo>
                  <a:pt x="140" y="38"/>
                </a:lnTo>
                <a:lnTo>
                  <a:pt x="95" y="0"/>
                </a:lnTo>
                <a:lnTo>
                  <a:pt x="285" y="0"/>
                </a:lnTo>
                <a:lnTo>
                  <a:pt x="285" y="179"/>
                </a:lnTo>
                <a:lnTo>
                  <a:pt x="237" y="134"/>
                </a:lnTo>
                <a:lnTo>
                  <a:pt x="0" y="380"/>
                </a:lnTo>
                <a:close/>
              </a:path>
            </a:pathLst>
          </a:cu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false" anchor="ctr" anchorCtr="false" forceAA="false" compatLnSpc="true">
            <a:noAutofit/>
          </a:bodyPr>
          <a:p>
            <a:pPr lvl="0" algn="ctr">
              <a:buClrTx/>
              <a:buSzTx/>
              <a:buFontTx/>
            </a:pPr>
            <a:endParaRPr lang="zh-CN" altLang="en-US" b="1">
              <a:cs typeface="+mn-ea"/>
              <a:sym typeface="+mn-lt"/>
            </a:endParaRPr>
          </a:p>
        </p:txBody>
      </p:sp>
      <p:sp>
        <p:nvSpPr>
          <p:cNvPr id="18" name="Freeform 8"/>
          <p:cNvSpPr/>
          <p:nvPr/>
        </p:nvSpPr>
        <p:spPr bwMode="auto">
          <a:xfrm>
            <a:off x="7204710" y="3987165"/>
            <a:ext cx="224790" cy="241300"/>
          </a:xfrm>
          <a:custGeom>
            <a:avLst/>
            <a:gdLst>
              <a:gd name="T0" fmla="*/ 28 w 28"/>
              <a:gd name="T1" fmla="*/ 65 h 65"/>
              <a:gd name="T2" fmla="*/ 0 w 28"/>
              <a:gd name="T3" fmla="*/ 31 h 65"/>
              <a:gd name="T4" fmla="*/ 28 w 28"/>
              <a:gd name="T5" fmla="*/ 0 h 65"/>
              <a:gd name="T6" fmla="*/ 28 w 28"/>
              <a:gd name="T7" fmla="*/ 65 h 65"/>
            </a:gdLst>
            <a:ahLst/>
            <a:cxnLst>
              <a:cxn ang="0">
                <a:pos x="T0" y="T1"/>
              </a:cxn>
              <a:cxn ang="0">
                <a:pos x="T2" y="T3"/>
              </a:cxn>
              <a:cxn ang="0">
                <a:pos x="T4" y="T5"/>
              </a:cxn>
              <a:cxn ang="0">
                <a:pos x="T6" y="T7"/>
              </a:cxn>
            </a:cxnLst>
            <a:rect l="0" t="0" r="r" b="b"/>
            <a:pathLst>
              <a:path w="28" h="65">
                <a:moveTo>
                  <a:pt x="28" y="65"/>
                </a:moveTo>
                <a:lnTo>
                  <a:pt x="0" y="31"/>
                </a:lnTo>
                <a:lnTo>
                  <a:pt x="28" y="0"/>
                </a:lnTo>
                <a:lnTo>
                  <a:pt x="28" y="6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false" compatLnSpc="true"/>
          <a:p>
            <a:endParaRPr lang="id-ID" sz="1600">
              <a:cs typeface="+mn-ea"/>
              <a:sym typeface="+mn-lt"/>
            </a:endParaRPr>
          </a:p>
        </p:txBody>
      </p:sp>
      <p:sp>
        <p:nvSpPr>
          <p:cNvPr id="19" name="Freeform 9"/>
          <p:cNvSpPr/>
          <p:nvPr/>
        </p:nvSpPr>
        <p:spPr bwMode="auto">
          <a:xfrm>
            <a:off x="8105775" y="3232785"/>
            <a:ext cx="2454275" cy="1691640"/>
          </a:xfrm>
          <a:custGeom>
            <a:avLst/>
            <a:gdLst>
              <a:gd name="T0" fmla="*/ 0 w 285"/>
              <a:gd name="T1" fmla="*/ 379 h 379"/>
              <a:gd name="T2" fmla="*/ 0 w 285"/>
              <a:gd name="T3" fmla="*/ 174 h 379"/>
              <a:gd name="T4" fmla="*/ 140 w 285"/>
              <a:gd name="T5" fmla="*/ 40 h 379"/>
              <a:gd name="T6" fmla="*/ 95 w 285"/>
              <a:gd name="T7" fmla="*/ 0 h 379"/>
              <a:gd name="T8" fmla="*/ 285 w 285"/>
              <a:gd name="T9" fmla="*/ 0 h 379"/>
              <a:gd name="T10" fmla="*/ 285 w 285"/>
              <a:gd name="T11" fmla="*/ 181 h 379"/>
              <a:gd name="T12" fmla="*/ 235 w 285"/>
              <a:gd name="T13" fmla="*/ 133 h 379"/>
              <a:gd name="T14" fmla="*/ 0 w 285"/>
              <a:gd name="T15" fmla="*/ 379 h 3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79">
                <a:moveTo>
                  <a:pt x="0" y="379"/>
                </a:moveTo>
                <a:lnTo>
                  <a:pt x="0" y="174"/>
                </a:lnTo>
                <a:lnTo>
                  <a:pt x="140" y="40"/>
                </a:lnTo>
                <a:lnTo>
                  <a:pt x="95" y="0"/>
                </a:lnTo>
                <a:lnTo>
                  <a:pt x="285" y="0"/>
                </a:lnTo>
                <a:lnTo>
                  <a:pt x="285" y="181"/>
                </a:lnTo>
                <a:lnTo>
                  <a:pt x="235" y="133"/>
                </a:lnTo>
                <a:lnTo>
                  <a:pt x="0" y="379"/>
                </a:lnTo>
                <a:close/>
              </a:path>
            </a:pathLst>
          </a:custGeom>
          <a:solidFill>
            <a:schemeClr val="accent2"/>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false" anchor="ctr" anchorCtr="false" forceAA="false" compatLnSpc="true">
            <a:noAutofit/>
          </a:bodyPr>
          <a:p>
            <a:pPr lvl="0" algn="ctr">
              <a:buClrTx/>
              <a:buSzTx/>
              <a:buFontTx/>
            </a:pPr>
            <a:endParaRPr lang="zh-CN" altLang="en-US" b="1">
              <a:cs typeface="+mn-ea"/>
              <a:sym typeface="+mn-lt"/>
            </a:endParaRPr>
          </a:p>
        </p:txBody>
      </p:sp>
      <p:sp>
        <p:nvSpPr>
          <p:cNvPr id="21" name="TextBox 10"/>
          <p:cNvSpPr txBox="true"/>
          <p:nvPr/>
        </p:nvSpPr>
        <p:spPr>
          <a:xfrm>
            <a:off x="1578178" y="5066665"/>
            <a:ext cx="877164" cy="706755"/>
          </a:xfrm>
          <a:prstGeom prst="rect">
            <a:avLst/>
          </a:prstGeom>
          <a:noFill/>
        </p:spPr>
        <p:txBody>
          <a:bodyPr wrap="square" rtlCol="0">
            <a:spAutoFit/>
          </a:bodyPr>
          <a:p>
            <a:pPr algn="ctr"/>
            <a:r>
              <a:rPr lang="id-ID" sz="4000" spc="300" dirty="0" smtClean="0">
                <a:solidFill>
                  <a:schemeClr val="tx1">
                    <a:lumMod val="75000"/>
                    <a:lumOff val="25000"/>
                  </a:schemeClr>
                </a:solidFill>
                <a:cs typeface="+mn-ea"/>
                <a:sym typeface="+mn-lt"/>
              </a:rPr>
              <a:t>01</a:t>
            </a:r>
            <a:endParaRPr lang="id-ID" sz="4000" spc="300" dirty="0" smtClean="0">
              <a:solidFill>
                <a:schemeClr val="tx1">
                  <a:lumMod val="75000"/>
                  <a:lumOff val="25000"/>
                </a:schemeClr>
              </a:solidFill>
              <a:cs typeface="+mn-ea"/>
              <a:sym typeface="+mn-lt"/>
            </a:endParaRPr>
          </a:p>
        </p:txBody>
      </p:sp>
      <p:sp>
        <p:nvSpPr>
          <p:cNvPr id="22" name="TextBox 11"/>
          <p:cNvSpPr txBox="true"/>
          <p:nvPr/>
        </p:nvSpPr>
        <p:spPr>
          <a:xfrm>
            <a:off x="4994275" y="5057140"/>
            <a:ext cx="877163" cy="706755"/>
          </a:xfrm>
          <a:prstGeom prst="rect">
            <a:avLst/>
          </a:prstGeom>
          <a:noFill/>
        </p:spPr>
        <p:txBody>
          <a:bodyPr wrap="square" rtlCol="0">
            <a:spAutoFit/>
          </a:bodyPr>
          <a:p>
            <a:r>
              <a:rPr lang="id-ID" sz="4000" spc="300" dirty="0" smtClean="0">
                <a:solidFill>
                  <a:schemeClr val="tx1">
                    <a:lumMod val="75000"/>
                    <a:lumOff val="25000"/>
                  </a:schemeClr>
                </a:solidFill>
                <a:cs typeface="+mn-ea"/>
                <a:sym typeface="+mn-lt"/>
              </a:rPr>
              <a:t>02</a:t>
            </a:r>
            <a:endParaRPr lang="id-ID" sz="4000" spc="300" dirty="0" smtClean="0">
              <a:solidFill>
                <a:schemeClr val="tx1">
                  <a:lumMod val="75000"/>
                  <a:lumOff val="25000"/>
                </a:schemeClr>
              </a:solidFill>
              <a:cs typeface="+mn-ea"/>
              <a:sym typeface="+mn-lt"/>
            </a:endParaRPr>
          </a:p>
        </p:txBody>
      </p:sp>
      <p:sp>
        <p:nvSpPr>
          <p:cNvPr id="24" name="TextBox 12"/>
          <p:cNvSpPr txBox="true"/>
          <p:nvPr/>
        </p:nvSpPr>
        <p:spPr>
          <a:xfrm>
            <a:off x="8319770" y="5046980"/>
            <a:ext cx="877163" cy="706755"/>
          </a:xfrm>
          <a:prstGeom prst="rect">
            <a:avLst/>
          </a:prstGeom>
          <a:noFill/>
        </p:spPr>
        <p:txBody>
          <a:bodyPr wrap="square" rtlCol="0">
            <a:spAutoFit/>
          </a:bodyPr>
          <a:p>
            <a:r>
              <a:rPr lang="id-ID" sz="4000" spc="300" dirty="0" smtClean="0">
                <a:solidFill>
                  <a:schemeClr val="tx1">
                    <a:lumMod val="75000"/>
                    <a:lumOff val="25000"/>
                  </a:schemeClr>
                </a:solidFill>
                <a:cs typeface="+mn-ea"/>
                <a:sym typeface="+mn-lt"/>
              </a:rPr>
              <a:t>03</a:t>
            </a:r>
            <a:endParaRPr lang="id-ID" sz="4000" spc="300" dirty="0" smtClean="0">
              <a:solidFill>
                <a:schemeClr val="tx1">
                  <a:lumMod val="75000"/>
                  <a:lumOff val="25000"/>
                </a:schemeClr>
              </a:solidFill>
              <a:cs typeface="+mn-ea"/>
              <a:sym typeface="+mn-lt"/>
            </a:endParaRPr>
          </a:p>
        </p:txBody>
      </p:sp>
      <p:pic>
        <p:nvPicPr>
          <p:cNvPr id="44" name="图片 43" descr="32313538333935363b32313538333935323bd3cabcfe"/>
          <p:cNvPicPr>
            <a:picLocks noChangeAspect="true"/>
          </p:cNvPicPr>
          <p:nvPr/>
        </p:nvPicPr>
        <p:blipFill>
          <a:blip r:embed="rId3" cstate="screen"/>
          <a:stretch>
            <a:fillRect/>
          </a:stretch>
        </p:blipFill>
        <p:spPr>
          <a:xfrm>
            <a:off x="3368675" y="3126105"/>
            <a:ext cx="397510" cy="184150"/>
          </a:xfrm>
          <a:prstGeom prst="rect">
            <a:avLst/>
          </a:prstGeom>
        </p:spPr>
      </p:pic>
      <p:pic>
        <p:nvPicPr>
          <p:cNvPr id="45" name="图片 44" descr="32313538333935363b32313538333934373bcec4bcfebcd0"/>
          <p:cNvPicPr>
            <a:picLocks noChangeAspect="true"/>
          </p:cNvPicPr>
          <p:nvPr/>
        </p:nvPicPr>
        <p:blipFill>
          <a:blip r:embed="rId4" cstate="screen"/>
          <a:stretch>
            <a:fillRect/>
          </a:stretch>
        </p:blipFill>
        <p:spPr>
          <a:xfrm>
            <a:off x="7529830" y="2065655"/>
            <a:ext cx="397510" cy="184150"/>
          </a:xfrm>
          <a:prstGeom prst="rect">
            <a:avLst/>
          </a:prstGeom>
        </p:spPr>
      </p:pic>
      <p:pic>
        <p:nvPicPr>
          <p:cNvPr id="46" name="图片 45" descr="32313538333935363b32313538333934333bb6d4bbb0"/>
          <p:cNvPicPr>
            <a:picLocks noChangeAspect="true"/>
          </p:cNvPicPr>
          <p:nvPr/>
        </p:nvPicPr>
        <p:blipFill>
          <a:blip r:embed="rId5" cstate="screen"/>
          <a:stretch>
            <a:fillRect/>
          </a:stretch>
        </p:blipFill>
        <p:spPr>
          <a:xfrm>
            <a:off x="4761230" y="2972435"/>
            <a:ext cx="397510" cy="184150"/>
          </a:xfrm>
          <a:prstGeom prst="rect">
            <a:avLst/>
          </a:prstGeom>
        </p:spPr>
      </p:pic>
      <p:sp>
        <p:nvSpPr>
          <p:cNvPr id="33" name="文本框 32"/>
          <p:cNvSpPr txBox="true"/>
          <p:nvPr/>
        </p:nvSpPr>
        <p:spPr>
          <a:xfrm>
            <a:off x="1758950" y="2634615"/>
            <a:ext cx="1402080" cy="829945"/>
          </a:xfrm>
          <a:prstGeom prst="rect">
            <a:avLst/>
          </a:prstGeom>
          <a:noFill/>
        </p:spPr>
        <p:txBody>
          <a:bodyPr wrap="none" rtlCol="0">
            <a:spAutoFit/>
          </a:bodyPr>
          <a:p>
            <a:r>
              <a:rPr lang="zh-CN" altLang="en-US" sz="2400">
                <a:latin typeface="微软雅黑" panose="020B0503020204020204" pitchFamily="34" charset="-122"/>
                <a:ea typeface="微软雅黑" panose="020B0503020204020204" pitchFamily="34" charset="-122"/>
              </a:rPr>
              <a:t>提质增效</a:t>
            </a:r>
            <a:endParaRPr lang="zh-CN" altLang="en-US" sz="2400">
              <a:latin typeface="微软雅黑" panose="020B0503020204020204" pitchFamily="34" charset="-122"/>
              <a:ea typeface="微软雅黑" panose="020B0503020204020204" pitchFamily="34" charset="-122"/>
            </a:endParaRPr>
          </a:p>
          <a:p>
            <a:r>
              <a:rPr lang="zh-CN" altLang="en-US" sz="2400">
                <a:latin typeface="微软雅黑" panose="020B0503020204020204" pitchFamily="34" charset="-122"/>
                <a:ea typeface="微软雅黑" panose="020B0503020204020204" pitchFamily="34" charset="-122"/>
              </a:rPr>
              <a:t>转型强体</a:t>
            </a:r>
            <a:endParaRPr lang="zh-CN" altLang="en-US" sz="2400">
              <a:latin typeface="微软雅黑" panose="020B0503020204020204" pitchFamily="34" charset="-122"/>
              <a:ea typeface="微软雅黑" panose="020B0503020204020204" pitchFamily="34" charset="-122"/>
            </a:endParaRPr>
          </a:p>
        </p:txBody>
      </p:sp>
      <p:sp>
        <p:nvSpPr>
          <p:cNvPr id="100" name="文本框 99"/>
          <p:cNvSpPr txBox="true"/>
          <p:nvPr/>
        </p:nvSpPr>
        <p:spPr>
          <a:xfrm>
            <a:off x="4187190" y="2095500"/>
            <a:ext cx="3622675" cy="1568450"/>
          </a:xfrm>
          <a:prstGeom prst="rect">
            <a:avLst/>
          </a:prstGeom>
          <a:noFill/>
          <a:ln w="9525">
            <a:noFill/>
          </a:ln>
        </p:spPr>
        <p:txBody>
          <a:bodyPr wrap="square">
            <a:spAutoFit/>
          </a:bodyPr>
          <a:p>
            <a:pPr marL="0" indent="0"/>
            <a:r>
              <a:rPr lang="zh-CN" sz="2400" b="0">
                <a:latin typeface="微软雅黑" panose="020B0503020204020204" pitchFamily="34" charset="-122"/>
                <a:ea typeface="微软雅黑" panose="020B0503020204020204" pitchFamily="34" charset="-122"/>
              </a:rPr>
              <a:t>开拓业务范围</a:t>
            </a:r>
            <a:endParaRPr lang="zh-CN" sz="2400" b="0">
              <a:latin typeface="微软雅黑" panose="020B0503020204020204" pitchFamily="34" charset="-122"/>
              <a:ea typeface="微软雅黑" panose="020B0503020204020204" pitchFamily="34" charset="-122"/>
            </a:endParaRPr>
          </a:p>
          <a:p>
            <a:pPr marL="0" indent="0"/>
            <a:r>
              <a:rPr lang="zh-CN" sz="2400" b="0">
                <a:latin typeface="微软雅黑" panose="020B0503020204020204" pitchFamily="34" charset="-122"/>
                <a:ea typeface="微软雅黑" panose="020B0503020204020204" pitchFamily="34" charset="-122"/>
              </a:rPr>
              <a:t>服务好中央国家机关各部门及所属单位</a:t>
            </a:r>
            <a:endParaRPr lang="zh-CN" sz="2400" b="0">
              <a:latin typeface="微软雅黑" panose="020B0503020204020204" pitchFamily="34" charset="-122"/>
              <a:ea typeface="微软雅黑" panose="020B0503020204020204" pitchFamily="34" charset="-122"/>
            </a:endParaRPr>
          </a:p>
          <a:p>
            <a:pPr marL="0" indent="0"/>
            <a:endParaRPr lang="zh-CN" altLang="en-US" sz="2400">
              <a:latin typeface="微软雅黑" panose="020B0503020204020204" pitchFamily="34" charset="-122"/>
              <a:ea typeface="微软雅黑" panose="020B0503020204020204" pitchFamily="34" charset="-122"/>
            </a:endParaRPr>
          </a:p>
        </p:txBody>
      </p:sp>
      <p:sp>
        <p:nvSpPr>
          <p:cNvPr id="34" name="文本框 33"/>
          <p:cNvSpPr txBox="true"/>
          <p:nvPr/>
        </p:nvSpPr>
        <p:spPr>
          <a:xfrm>
            <a:off x="7805420" y="1731645"/>
            <a:ext cx="3602355" cy="829945"/>
          </a:xfrm>
          <a:prstGeom prst="rect">
            <a:avLst/>
          </a:prstGeom>
          <a:noFill/>
          <a:ln w="9525">
            <a:noFill/>
          </a:ln>
        </p:spPr>
        <p:txBody>
          <a:bodyPr wrap="square">
            <a:spAutoFit/>
          </a:bodyPr>
          <a:p>
            <a:pPr marL="0" indent="0"/>
            <a:r>
              <a:rPr lang="zh-CN" sz="2400" b="0">
                <a:latin typeface="微软雅黑" panose="020B0503020204020204" pitchFamily="34" charset="-122"/>
                <a:ea typeface="微软雅黑" panose="020B0503020204020204" pitchFamily="34" charset="-122"/>
              </a:rPr>
              <a:t>建设房屋出租信息系统</a:t>
            </a:r>
            <a:endParaRPr lang="zh-CN" sz="2400" b="0">
              <a:latin typeface="微软雅黑" panose="020B0503020204020204" pitchFamily="34" charset="-122"/>
              <a:ea typeface="微软雅黑" panose="020B0503020204020204" pitchFamily="34" charset="-122"/>
            </a:endParaRPr>
          </a:p>
          <a:p>
            <a:pPr marL="0" indent="0"/>
            <a:r>
              <a:rPr lang="zh-CN" sz="2400" b="0">
                <a:latin typeface="微软雅黑" panose="020B0503020204020204" pitchFamily="34" charset="-122"/>
                <a:ea typeface="微软雅黑" panose="020B0503020204020204" pitchFamily="34" charset="-122"/>
              </a:rPr>
              <a:t>做好公共资源交易工作</a:t>
            </a:r>
            <a:endParaRPr lang="zh-CN" altLang="en-US" sz="2400">
              <a:latin typeface="微软雅黑" panose="020B0503020204020204" pitchFamily="34" charset="-122"/>
              <a:ea typeface="微软雅黑" panose="020B0503020204020204" pitchFamily="3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870857" y="1439183"/>
            <a:ext cx="10290629" cy="445588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1252855" y="2825115"/>
            <a:ext cx="9551035" cy="988060"/>
            <a:chOff x="3103624" y="2157503"/>
            <a:chExt cx="4954527" cy="988263"/>
          </a:xfrm>
        </p:grpSpPr>
        <p:grpSp>
          <p:nvGrpSpPr>
            <p:cNvPr id="7" name="组合 6"/>
            <p:cNvGrpSpPr/>
            <p:nvPr/>
          </p:nvGrpSpPr>
          <p:grpSpPr>
            <a:xfrm>
              <a:off x="3103624" y="2157503"/>
              <a:ext cx="590264" cy="847265"/>
              <a:chOff x="2190198" y="2228556"/>
              <a:chExt cx="334436" cy="480049"/>
            </a:xfrm>
          </p:grpSpPr>
          <p:sp>
            <p:nvSpPr>
              <p:cNvPr id="8" name="椭圆 7"/>
              <p:cNvSpPr/>
              <p:nvPr/>
            </p:nvSpPr>
            <p:spPr bwMode="auto">
              <a:xfrm>
                <a:off x="2190198" y="2228556"/>
                <a:ext cx="246325" cy="480049"/>
              </a:xfrm>
              <a:prstGeom prst="ellipse">
                <a:avLst/>
              </a:prstGeom>
              <a:solidFill>
                <a:schemeClr val="accent5"/>
              </a:solid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true"/>
              <p:nvPr/>
            </p:nvSpPr>
            <p:spPr>
              <a:xfrm>
                <a:off x="2214519" y="2269825"/>
                <a:ext cx="310115" cy="400520"/>
              </a:xfrm>
              <a:prstGeom prst="rect">
                <a:avLst/>
              </a:prstGeom>
              <a:noFill/>
            </p:spPr>
            <p:txBody>
              <a:bodyPr wrap="square" rtlCol="0">
                <a:spAutoFit/>
              </a:bodyPr>
              <a:lstStyle/>
              <a:p>
                <a:r>
                  <a:rPr lang="zh-CN" altLang="en-US" sz="4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二</a:t>
                </a:r>
                <a:endParaRPr lang="zh-CN" altLang="en-US" sz="4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矩形 2"/>
            <p:cNvSpPr/>
            <p:nvPr/>
          </p:nvSpPr>
          <p:spPr bwMode="auto">
            <a:xfrm>
              <a:off x="3657572" y="2157503"/>
              <a:ext cx="4400579" cy="988263"/>
            </a:xfrm>
            <a:prstGeom prst="rect">
              <a:avLst/>
            </a:prstGeom>
            <a:no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true"/>
            <p:nvPr/>
          </p:nvSpPr>
          <p:spPr>
            <a:xfrm>
              <a:off x="3736806" y="2266745"/>
              <a:ext cx="4206973" cy="768508"/>
            </a:xfrm>
            <a:prstGeom prst="rect">
              <a:avLst/>
            </a:prstGeom>
            <a:noFill/>
          </p:spPr>
          <p:txBody>
            <a:bodyPr wrap="square" rtlCol="0">
              <a:spAutoFit/>
            </a:bodyPr>
            <a:lstStyle/>
            <a:p>
              <a:pPr algn="dist"/>
              <a:r>
                <a:rPr lang="zh-CN" altLang="en-US" sz="4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国采中心房屋出租信息系统介绍</a:t>
              </a:r>
              <a:endParaRPr lang="zh-CN" altLang="en-US" sz="44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 name="图片 1"/>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4" name="直接连接符 3"/>
          <p:cNvCxnSpPr/>
          <p:nvPr/>
        </p:nvCxnSpPr>
        <p:spPr>
          <a:xfrm flipV="true">
            <a:off x="633730" y="12433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3"/>
          <p:cNvSpPr txBox="true"/>
          <p:nvPr/>
        </p:nvSpPr>
        <p:spPr>
          <a:xfrm>
            <a:off x="335991" y="1317251"/>
            <a:ext cx="5306252" cy="1528445"/>
          </a:xfrm>
          <a:prstGeom prst="rect">
            <a:avLst/>
          </a:prstGeom>
          <a:noFill/>
        </p:spPr>
        <p:txBody>
          <a:bodyPr wrap="square" lIns="91434" tIns="45715" rIns="91434" bIns="45715" rtlCol="0">
            <a:spAutoFit/>
          </a:bodyPr>
          <a:lstStyle/>
          <a:p>
            <a:pPr algn="just">
              <a:lnSpc>
                <a:spcPct val="130000"/>
              </a:lnSpc>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2019年12月，中央政府采购网推出房屋租赁系统，为中央国家机关各部门各单位提供房屋招租</a:t>
            </a:r>
            <a:r>
              <a:rPr lang="zh-CN" altLang="en-US" sz="2400" dirty="0">
                <a:solidFill>
                  <a:srgbClr val="FF0000"/>
                </a:solidFill>
                <a:latin typeface="微软雅黑" panose="020B0503020204020204" pitchFamily="34" charset="-122"/>
                <a:ea typeface="微软雅黑" panose="020B0503020204020204" pitchFamily="34" charset="-122"/>
              </a:rPr>
              <a:t>信息公开平台</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3" name="图片 2" descr="老系统1"/>
          <p:cNvPicPr>
            <a:picLocks noChangeAspect="true"/>
          </p:cNvPicPr>
          <p:nvPr>
            <p:custDataLst>
              <p:tags r:id="rId1"/>
            </p:custDataLst>
          </p:nvPr>
        </p:nvPicPr>
        <p:blipFill>
          <a:blip r:embed="rId2"/>
          <a:srcRect l="5224" r="5108" b="7950"/>
          <a:stretch>
            <a:fillRect/>
          </a:stretch>
        </p:blipFill>
        <p:spPr>
          <a:xfrm>
            <a:off x="6000115" y="1049020"/>
            <a:ext cx="5663565" cy="5808980"/>
          </a:xfrm>
          <a:prstGeom prst="rect">
            <a:avLst/>
          </a:prstGeom>
        </p:spPr>
      </p:pic>
      <p:pic>
        <p:nvPicPr>
          <p:cNvPr id="4" name="图片 3"/>
          <p:cNvPicPr>
            <a:picLocks noChangeAspect="true"/>
          </p:cNvPicPr>
          <p:nvPr/>
        </p:nvPicPr>
        <p:blipFill>
          <a:blip r:embed="rId3"/>
          <a:stretch>
            <a:fillRect/>
          </a:stretch>
        </p:blipFill>
        <p:spPr>
          <a:xfrm>
            <a:off x="239483" y="3237007"/>
            <a:ext cx="5346040" cy="2863920"/>
          </a:xfrm>
          <a:prstGeom prst="rect">
            <a:avLst/>
          </a:prstGeom>
        </p:spPr>
      </p:pic>
      <p:pic>
        <p:nvPicPr>
          <p:cNvPr id="10" name="图片 9"/>
          <p:cNvPicPr>
            <a:picLocks noChangeAspect="true"/>
          </p:cNvPicPr>
          <p:nvPr>
            <p:custDataLst>
              <p:tags r:id="rId4"/>
            </p:custDataLst>
          </p:nvPr>
        </p:nvPicPr>
        <p:blipFill>
          <a:blip r:embed="rId5"/>
          <a:stretch>
            <a:fillRect/>
          </a:stretch>
        </p:blipFill>
        <p:spPr>
          <a:xfrm>
            <a:off x="633730" y="137160"/>
            <a:ext cx="749300" cy="750570"/>
          </a:xfrm>
          <a:prstGeom prst="rect">
            <a:avLst/>
          </a:prstGeom>
        </p:spPr>
      </p:pic>
      <p:cxnSp>
        <p:nvCxnSpPr>
          <p:cNvPr id="11" name="直接连接符 10"/>
          <p:cNvCxnSpPr/>
          <p:nvPr/>
        </p:nvCxnSpPr>
        <p:spPr>
          <a:xfrm flipV="true">
            <a:off x="633730" y="104584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advClick="false"/>
    </mc:Choice>
    <mc:Fallback>
      <p:transition spd="slow" advClick="false"/>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200"/>
                                  </p:stCondLst>
                                  <p:iterate type="lt">
                                    <p:tmPct val="3000"/>
                                  </p:iterate>
                                  <p:childTnLst>
                                    <p:set>
                                      <p:cBhvr>
                                        <p:cTn id="6" dur="1000" fill="hold">
                                          <p:stCondLst>
                                            <p:cond delay="0"/>
                                          </p:stCondLst>
                                        </p:cTn>
                                        <p:tgtEl>
                                          <p:spTgt spid="13"/>
                                        </p:tgtEl>
                                        <p:attrNameLst>
                                          <p:attrName>style.visibility</p:attrName>
                                        </p:attrNameLst>
                                      </p:cBhvr>
                                      <p:to>
                                        <p:strVal val="visible"/>
                                      </p:to>
                                    </p:set>
                                    <p:anim calcmode="discrete" valueType="clr">
                                      <p:cBhvr override="childStyle">
                                        <p:cTn id="7" dur="100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1000"/>
                                        <p:tgtEl>
                                          <p:spTgt spid="13"/>
                                        </p:tgtEl>
                                        <p:attrNameLst>
                                          <p:attrName>fillcolor</p:attrName>
                                        </p:attrNameLst>
                                      </p:cBhvr>
                                      <p:tavLst>
                                        <p:tav tm="0">
                                          <p:val>
                                            <p:clrVal>
                                              <a:schemeClr val="accent2"/>
                                            </p:clrVal>
                                          </p:val>
                                        </p:tav>
                                        <p:tav tm="50000">
                                          <p:val>
                                            <p:clrVal>
                                              <a:schemeClr val="hlink"/>
                                            </p:clrVal>
                                          </p:val>
                                        </p:tav>
                                      </p:tavLst>
                                    </p:anim>
                                    <p:set>
                                      <p:cBhvr>
                                        <p:cTn id="9" dur="1000"/>
                                        <p:tgtEl>
                                          <p:spTgt spid="13"/>
                                        </p:tgtEl>
                                        <p:attrNameLst>
                                          <p:attrName>fill.type</p:attrName>
                                        </p:attrNameLst>
                                      </p:cBhvr>
                                      <p:to>
                                        <p:strVal val="solid"/>
                                      </p:to>
                                    </p:set>
                                  </p:childTnLst>
                                </p:cTn>
                              </p:par>
                              <p:par>
                                <p:cTn id="10" presetID="2" presetClass="entr" presetSubtype="4"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000"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fmla="">
                                          <p:val>
                                            <p:strVal val="#ppt_x"/>
                                          </p:val>
                                        </p:tav>
                                        <p:tav tm="100000" fmla="">
                                          <p:val>
                                            <p:strVal val="#ppt_x"/>
                                          </p:val>
                                        </p:tav>
                                      </p:tavLst>
                                    </p:anim>
                                    <p:anim calcmode="lin" valueType="num">
                                      <p:cBhvr additive="base">
                                        <p:cTn id="19" dur="1000" fill="hold"/>
                                        <p:tgtEl>
                                          <p:spTgt spid="3"/>
                                        </p:tgtEl>
                                        <p:attrNameLst>
                                          <p:attrName>ppt_y</p:attrName>
                                        </p:attrNameLst>
                                      </p:cBhvr>
                                      <p:tavLst>
                                        <p:tav tm="0" fmla="">
                                          <p:val>
                                            <p:strVal val="1+#ppt_h/2"/>
                                          </p:val>
                                        </p:tav>
                                        <p:tav tm="100000" fmla="">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true"/>
          </p:cNvPicPr>
          <p:nvPr/>
        </p:nvPicPr>
        <p:blipFill>
          <a:blip r:embed="rId1"/>
          <a:srcRect l="28240" t="7889" r="29003" b="6107"/>
          <a:stretch>
            <a:fillRect/>
          </a:stretch>
        </p:blipFill>
        <p:spPr>
          <a:xfrm>
            <a:off x="335991" y="69418"/>
            <a:ext cx="5722760" cy="6476200"/>
          </a:xfrm>
          <a:prstGeom prst="rect">
            <a:avLst/>
          </a:prstGeom>
          <a:ln>
            <a:solidFill>
              <a:schemeClr val="accent5"/>
            </a:solidFill>
          </a:ln>
        </p:spPr>
      </p:pic>
      <p:pic>
        <p:nvPicPr>
          <p:cNvPr id="4" name="图片 3"/>
          <p:cNvPicPr>
            <a:picLocks noChangeAspect="true"/>
          </p:cNvPicPr>
          <p:nvPr/>
        </p:nvPicPr>
        <p:blipFill>
          <a:blip r:embed="rId2"/>
          <a:srcRect l="28427" t="13833" r="28819" b="5685"/>
          <a:stretch>
            <a:fillRect/>
          </a:stretch>
        </p:blipFill>
        <p:spPr>
          <a:xfrm>
            <a:off x="4368167" y="357249"/>
            <a:ext cx="4909214" cy="5199585"/>
          </a:xfrm>
          <a:prstGeom prst="rect">
            <a:avLst/>
          </a:prstGeom>
          <a:ln>
            <a:solidFill>
              <a:schemeClr val="accent5"/>
            </a:solidFill>
          </a:ln>
        </p:spPr>
      </p:pic>
      <p:pic>
        <p:nvPicPr>
          <p:cNvPr id="5" name="图片 4"/>
          <p:cNvPicPr>
            <a:picLocks noChangeAspect="true"/>
          </p:cNvPicPr>
          <p:nvPr/>
        </p:nvPicPr>
        <p:blipFill>
          <a:blip r:embed="rId3"/>
          <a:srcRect l="28635" t="4879" r="28819" b="13084"/>
          <a:stretch>
            <a:fillRect/>
          </a:stretch>
        </p:blipFill>
        <p:spPr>
          <a:xfrm>
            <a:off x="7343833" y="1605082"/>
            <a:ext cx="4708579" cy="5108156"/>
          </a:xfrm>
          <a:prstGeom prst="rect">
            <a:avLst/>
          </a:prstGeom>
          <a:ln>
            <a:solidFill>
              <a:schemeClr val="accent5"/>
            </a:solid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true"/>
          <p:nvPr/>
        </p:nvSpPr>
        <p:spPr>
          <a:xfrm>
            <a:off x="1450005" y="331852"/>
            <a:ext cx="9503507" cy="506244"/>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lnSpc>
                <a:spcPct val="130000"/>
              </a:lnSpc>
              <a:buClrTx/>
              <a:buSzTx/>
              <a:buFontTx/>
            </a:pP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cs"/>
              </a:rPr>
              <a:t>2022年6月，央采网</a:t>
            </a:r>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mn-ea"/>
              </a:rPr>
              <a:t>房屋出租信息系统全新上线，升级为</a:t>
            </a:r>
            <a:r>
              <a:rPr lang="zh-CN" altLang="en-US" sz="2400" dirty="0">
                <a:solidFill>
                  <a:srgbClr val="FF0000"/>
                </a:solidFill>
                <a:latin typeface="微软雅黑" panose="020B0503020204020204" pitchFamily="34" charset="-122"/>
                <a:ea typeface="微软雅黑" panose="020B0503020204020204" pitchFamily="34" charset="-122"/>
                <a:cs typeface="+mn-cs"/>
                <a:sym typeface="+mn-ea"/>
              </a:rPr>
              <a:t>出租交易平台</a:t>
            </a:r>
            <a:endParaRPr lang="zh-CN" altLang="en-US" sz="2400" dirty="0">
              <a:solidFill>
                <a:srgbClr val="FF0000"/>
              </a:solidFill>
              <a:latin typeface="微软雅黑" panose="020B0503020204020204" pitchFamily="34" charset="-122"/>
              <a:ea typeface="微软雅黑" panose="020B0503020204020204" pitchFamily="34" charset="-122"/>
              <a:cs typeface="+mn-cs"/>
              <a:sym typeface="+mn-ea"/>
            </a:endParaRPr>
          </a:p>
        </p:txBody>
      </p:sp>
      <p:grpSp>
        <p:nvGrpSpPr>
          <p:cNvPr id="49" name="组合 48"/>
          <p:cNvGrpSpPr/>
          <p:nvPr/>
        </p:nvGrpSpPr>
        <p:grpSpPr>
          <a:xfrm>
            <a:off x="402870" y="1029420"/>
            <a:ext cx="6510063" cy="5189426"/>
            <a:chOff x="509" y="1556"/>
            <a:chExt cx="7084" cy="5652"/>
          </a:xfrm>
        </p:grpSpPr>
        <p:pic>
          <p:nvPicPr>
            <p:cNvPr id="8" name="图片 7"/>
            <p:cNvPicPr>
              <a:picLocks noChangeAspect="true"/>
            </p:cNvPicPr>
            <p:nvPr/>
          </p:nvPicPr>
          <p:blipFill>
            <a:blip r:embed="rId1"/>
            <a:srcRect l="19229" t="9488" r="20500" b="5031"/>
            <a:stretch>
              <a:fillRect/>
            </a:stretch>
          </p:blipFill>
          <p:spPr>
            <a:xfrm>
              <a:off x="509" y="1556"/>
              <a:ext cx="7085" cy="5653"/>
            </a:xfrm>
            <a:prstGeom prst="rect">
              <a:avLst/>
            </a:prstGeom>
          </p:spPr>
        </p:pic>
        <p:sp>
          <p:nvSpPr>
            <p:cNvPr id="45" name="对角圆角矩形 44"/>
            <p:cNvSpPr/>
            <p:nvPr/>
          </p:nvSpPr>
          <p:spPr>
            <a:xfrm>
              <a:off x="6011" y="5979"/>
              <a:ext cx="1474" cy="298"/>
            </a:xfrm>
            <a:prstGeom prst="round2Diag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grpSp>
      <p:grpSp>
        <p:nvGrpSpPr>
          <p:cNvPr id="4" name="组合 3"/>
          <p:cNvGrpSpPr/>
          <p:nvPr/>
        </p:nvGrpSpPr>
        <p:grpSpPr>
          <a:xfrm>
            <a:off x="6959493" y="1737992"/>
            <a:ext cx="5031965" cy="3762122"/>
            <a:chOff x="8220" y="2053"/>
            <a:chExt cx="5944" cy="4444"/>
          </a:xfrm>
        </p:grpSpPr>
        <p:sp>
          <p:nvSpPr>
            <p:cNvPr id="10" name="Rectangle 5"/>
            <p:cNvSpPr/>
            <p:nvPr/>
          </p:nvSpPr>
          <p:spPr>
            <a:xfrm>
              <a:off x="9525" y="2399"/>
              <a:ext cx="545" cy="6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600">
                <a:cs typeface="+mn-ea"/>
                <a:sym typeface="+mn-lt"/>
              </a:endParaRPr>
            </a:p>
          </p:txBody>
        </p:sp>
        <p:sp>
          <p:nvSpPr>
            <p:cNvPr id="12" name="Freeform: Shape 6"/>
            <p:cNvSpPr/>
            <p:nvPr/>
          </p:nvSpPr>
          <p:spPr bwMode="auto">
            <a:xfrm>
              <a:off x="9655" y="2564"/>
              <a:ext cx="268" cy="326"/>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anchor="ctr"/>
            <a:p>
              <a:pPr algn="ctr"/>
              <a:endParaRPr sz="1600">
                <a:latin typeface="+mn-lt"/>
                <a:ea typeface="+mn-ea"/>
                <a:cs typeface="+mn-ea"/>
                <a:sym typeface="+mn-lt"/>
              </a:endParaRPr>
            </a:p>
          </p:txBody>
        </p:sp>
        <p:sp>
          <p:nvSpPr>
            <p:cNvPr id="14" name="Freeform: Shape 7"/>
            <p:cNvSpPr/>
            <p:nvPr/>
          </p:nvSpPr>
          <p:spPr bwMode="auto">
            <a:xfrm rot="5400000">
              <a:off x="9470" y="2457"/>
              <a:ext cx="653" cy="544"/>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anchor="ctr"/>
            <a:p>
              <a:pPr algn="ctr"/>
              <a:endParaRPr sz="1600">
                <a:latin typeface="+mn-lt"/>
                <a:ea typeface="+mn-ea"/>
                <a:cs typeface="+mn-ea"/>
                <a:sym typeface="+mn-lt"/>
              </a:endParaRPr>
            </a:p>
          </p:txBody>
        </p:sp>
        <p:sp>
          <p:nvSpPr>
            <p:cNvPr id="99" name="TextBox 18"/>
            <p:cNvSpPr txBox="true"/>
            <p:nvPr/>
          </p:nvSpPr>
          <p:spPr>
            <a:xfrm>
              <a:off x="8392" y="2496"/>
              <a:ext cx="961" cy="344"/>
            </a:xfrm>
            <a:prstGeom prst="rect">
              <a:avLst/>
            </a:prstGeom>
            <a:noFill/>
          </p:spPr>
          <p:txBody>
            <a:bodyPr wrap="none" lIns="0" tIns="0" rIns="0" bIns="0" anchor="b" anchorCtr="false">
              <a:normAutofit/>
            </a:bodyPr>
            <a:p>
              <a:pPr algn="r" fontAlgn="base">
                <a:spcBef>
                  <a:spcPct val="0"/>
                </a:spcBef>
                <a:spcAft>
                  <a:spcPct val="0"/>
                </a:spcAft>
              </a:pPr>
              <a:r>
                <a:rPr lang="zh-CN" altLang="en-US" sz="1600" b="1" dirty="0">
                  <a:solidFill>
                    <a:schemeClr val="accent5"/>
                  </a:solidFill>
                  <a:latin typeface="+mn-lt"/>
                  <a:ea typeface="+mn-ea"/>
                  <a:cs typeface="+mn-ea"/>
                  <a:sym typeface="+mn-lt"/>
                </a:rPr>
                <a:t>信息披露</a:t>
              </a:r>
              <a:endParaRPr lang="zh-CN" altLang="en-US" sz="1600" b="1" dirty="0">
                <a:solidFill>
                  <a:schemeClr val="accent5"/>
                </a:solidFill>
                <a:latin typeface="+mn-lt"/>
                <a:ea typeface="+mn-ea"/>
                <a:cs typeface="+mn-ea"/>
                <a:sym typeface="+mn-lt"/>
              </a:endParaRPr>
            </a:p>
          </p:txBody>
        </p:sp>
        <p:sp>
          <p:nvSpPr>
            <p:cNvPr id="18" name="Rectangle 104"/>
            <p:cNvSpPr/>
            <p:nvPr/>
          </p:nvSpPr>
          <p:spPr>
            <a:xfrm>
              <a:off x="9514" y="3458"/>
              <a:ext cx="545" cy="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600">
                <a:cs typeface="+mn-ea"/>
                <a:sym typeface="+mn-lt"/>
              </a:endParaRPr>
            </a:p>
          </p:txBody>
        </p:sp>
        <p:sp>
          <p:nvSpPr>
            <p:cNvPr id="19" name="Freeform: Shape 105"/>
            <p:cNvSpPr/>
            <p:nvPr/>
          </p:nvSpPr>
          <p:spPr bwMode="auto">
            <a:xfrm>
              <a:off x="9671" y="3593"/>
              <a:ext cx="251" cy="311"/>
            </a:xfrm>
            <a:custGeom>
              <a:avLst/>
              <a:gdLst>
                <a:gd name="T0" fmla="*/ 26 w 88"/>
                <a:gd name="T1" fmla="*/ 68 h 90"/>
                <a:gd name="T2" fmla="*/ 8 w 88"/>
                <a:gd name="T3" fmla="*/ 86 h 90"/>
                <a:gd name="T4" fmla="*/ 1 w 88"/>
                <a:gd name="T5" fmla="*/ 89 h 90"/>
                <a:gd name="T6" fmla="*/ 4 w 88"/>
                <a:gd name="T7" fmla="*/ 82 h 90"/>
                <a:gd name="T8" fmla="*/ 21 w 88"/>
                <a:gd name="T9" fmla="*/ 64 h 90"/>
                <a:gd name="T10" fmla="*/ 0 w 88"/>
                <a:gd name="T11" fmla="*/ 44 h 90"/>
                <a:gd name="T12" fmla="*/ 23 w 88"/>
                <a:gd name="T13" fmla="*/ 44 h 90"/>
                <a:gd name="T14" fmla="*/ 54 w 88"/>
                <a:gd name="T15" fmla="*/ 16 h 90"/>
                <a:gd name="T16" fmla="*/ 49 w 88"/>
                <a:gd name="T17" fmla="*/ 12 h 90"/>
                <a:gd name="T18" fmla="*/ 49 w 88"/>
                <a:gd name="T19" fmla="*/ 3 h 90"/>
                <a:gd name="T20" fmla="*/ 58 w 88"/>
                <a:gd name="T21" fmla="*/ 2 h 90"/>
                <a:gd name="T22" fmla="*/ 86 w 88"/>
                <a:gd name="T23" fmla="*/ 29 h 90"/>
                <a:gd name="T24" fmla="*/ 86 w 88"/>
                <a:gd name="T25" fmla="*/ 38 h 90"/>
                <a:gd name="T26" fmla="*/ 77 w 88"/>
                <a:gd name="T27" fmla="*/ 38 h 90"/>
                <a:gd name="T28" fmla="*/ 72 w 88"/>
                <a:gd name="T29" fmla="*/ 34 h 90"/>
                <a:gd name="T30" fmla="*/ 45 w 88"/>
                <a:gd name="T31" fmla="*/ 66 h 90"/>
                <a:gd name="T32" fmla="*/ 46 w 88"/>
                <a:gd name="T33" fmla="*/ 88 h 90"/>
                <a:gd name="T34" fmla="*/ 26 w 88"/>
                <a:gd name="T35" fmla="*/ 68 h 90"/>
                <a:gd name="T36" fmla="*/ 55 w 88"/>
                <a:gd name="T37" fmla="*/ 31 h 90"/>
                <a:gd name="T38" fmla="*/ 55 w 88"/>
                <a:gd name="T39" fmla="*/ 26 h 90"/>
                <a:gd name="T40" fmla="*/ 55 w 88"/>
                <a:gd name="T41" fmla="*/ 26 h 90"/>
                <a:gd name="T42" fmla="*/ 51 w 88"/>
                <a:gd name="T43" fmla="*/ 26 h 90"/>
                <a:gd name="T44" fmla="*/ 32 w 88"/>
                <a:gd name="T45" fmla="*/ 43 h 90"/>
                <a:gd name="T46" fmla="*/ 32 w 88"/>
                <a:gd name="T47" fmla="*/ 48 h 90"/>
                <a:gd name="T48" fmla="*/ 32 w 88"/>
                <a:gd name="T49" fmla="*/ 48 h 90"/>
                <a:gd name="T50" fmla="*/ 37 w 88"/>
                <a:gd name="T51" fmla="*/ 48 h 90"/>
                <a:gd name="T52" fmla="*/ 55 w 88"/>
                <a:gd name="T53" fmla="*/ 3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 h="90">
                  <a:moveTo>
                    <a:pt x="26" y="68"/>
                  </a:moveTo>
                  <a:cubicBezTo>
                    <a:pt x="8" y="86"/>
                    <a:pt x="8" y="86"/>
                    <a:pt x="8" y="86"/>
                  </a:cubicBezTo>
                  <a:cubicBezTo>
                    <a:pt x="6" y="89"/>
                    <a:pt x="3" y="90"/>
                    <a:pt x="1" y="89"/>
                  </a:cubicBezTo>
                  <a:cubicBezTo>
                    <a:pt x="0" y="88"/>
                    <a:pt x="1" y="84"/>
                    <a:pt x="4" y="82"/>
                  </a:cubicBezTo>
                  <a:cubicBezTo>
                    <a:pt x="21" y="64"/>
                    <a:pt x="21" y="64"/>
                    <a:pt x="21" y="64"/>
                  </a:cubicBezTo>
                  <a:cubicBezTo>
                    <a:pt x="0" y="44"/>
                    <a:pt x="0" y="44"/>
                    <a:pt x="0" y="44"/>
                  </a:cubicBezTo>
                  <a:cubicBezTo>
                    <a:pt x="3" y="41"/>
                    <a:pt x="13" y="41"/>
                    <a:pt x="23" y="44"/>
                  </a:cubicBezTo>
                  <a:cubicBezTo>
                    <a:pt x="54" y="16"/>
                    <a:pt x="54" y="16"/>
                    <a:pt x="54" y="16"/>
                  </a:cubicBezTo>
                  <a:cubicBezTo>
                    <a:pt x="49" y="12"/>
                    <a:pt x="49" y="12"/>
                    <a:pt x="49" y="12"/>
                  </a:cubicBezTo>
                  <a:cubicBezTo>
                    <a:pt x="47" y="9"/>
                    <a:pt x="47" y="5"/>
                    <a:pt x="49" y="3"/>
                  </a:cubicBezTo>
                  <a:cubicBezTo>
                    <a:pt x="52" y="0"/>
                    <a:pt x="56" y="0"/>
                    <a:pt x="58" y="2"/>
                  </a:cubicBezTo>
                  <a:cubicBezTo>
                    <a:pt x="86" y="29"/>
                    <a:pt x="86" y="29"/>
                    <a:pt x="86" y="29"/>
                  </a:cubicBezTo>
                  <a:cubicBezTo>
                    <a:pt x="88" y="31"/>
                    <a:pt x="88" y="35"/>
                    <a:pt x="86" y="38"/>
                  </a:cubicBezTo>
                  <a:cubicBezTo>
                    <a:pt x="83" y="40"/>
                    <a:pt x="79" y="41"/>
                    <a:pt x="77" y="38"/>
                  </a:cubicBezTo>
                  <a:cubicBezTo>
                    <a:pt x="72" y="34"/>
                    <a:pt x="72" y="34"/>
                    <a:pt x="72" y="34"/>
                  </a:cubicBezTo>
                  <a:cubicBezTo>
                    <a:pt x="45" y="66"/>
                    <a:pt x="45" y="66"/>
                    <a:pt x="45" y="66"/>
                  </a:cubicBezTo>
                  <a:cubicBezTo>
                    <a:pt x="49" y="76"/>
                    <a:pt x="49" y="86"/>
                    <a:pt x="46" y="88"/>
                  </a:cubicBezTo>
                  <a:lnTo>
                    <a:pt x="26" y="68"/>
                  </a:lnTo>
                  <a:close/>
                  <a:moveTo>
                    <a:pt x="55" y="31"/>
                  </a:moveTo>
                  <a:cubicBezTo>
                    <a:pt x="57" y="30"/>
                    <a:pt x="57" y="28"/>
                    <a:pt x="55" y="26"/>
                  </a:cubicBezTo>
                  <a:cubicBezTo>
                    <a:pt x="55" y="26"/>
                    <a:pt x="55" y="26"/>
                    <a:pt x="55" y="26"/>
                  </a:cubicBezTo>
                  <a:cubicBezTo>
                    <a:pt x="54" y="25"/>
                    <a:pt x="52" y="25"/>
                    <a:pt x="51" y="26"/>
                  </a:cubicBezTo>
                  <a:cubicBezTo>
                    <a:pt x="32" y="43"/>
                    <a:pt x="32" y="43"/>
                    <a:pt x="32" y="43"/>
                  </a:cubicBezTo>
                  <a:cubicBezTo>
                    <a:pt x="31" y="45"/>
                    <a:pt x="31" y="47"/>
                    <a:pt x="32" y="48"/>
                  </a:cubicBezTo>
                  <a:cubicBezTo>
                    <a:pt x="32" y="48"/>
                    <a:pt x="32" y="48"/>
                    <a:pt x="32" y="48"/>
                  </a:cubicBezTo>
                  <a:cubicBezTo>
                    <a:pt x="33" y="49"/>
                    <a:pt x="35" y="49"/>
                    <a:pt x="37" y="48"/>
                  </a:cubicBezTo>
                  <a:lnTo>
                    <a:pt x="55" y="31"/>
                  </a:lnTo>
                  <a:close/>
                </a:path>
              </a:pathLst>
            </a:custGeom>
            <a:solidFill>
              <a:schemeClr val="bg1"/>
            </a:solidFill>
            <a:ln>
              <a:noFill/>
            </a:ln>
          </p:spPr>
          <p:txBody>
            <a:bodyPr anchor="ctr"/>
            <a:p>
              <a:pPr algn="ctr"/>
              <a:endParaRPr sz="1600">
                <a:latin typeface="+mn-lt"/>
                <a:ea typeface="+mn-ea"/>
                <a:cs typeface="+mn-ea"/>
                <a:sym typeface="+mn-lt"/>
              </a:endParaRPr>
            </a:p>
          </p:txBody>
        </p:sp>
        <p:sp>
          <p:nvSpPr>
            <p:cNvPr id="20" name="Freeform: Shape 103"/>
            <p:cNvSpPr/>
            <p:nvPr/>
          </p:nvSpPr>
          <p:spPr bwMode="auto">
            <a:xfrm rot="5400000">
              <a:off x="9469" y="3517"/>
              <a:ext cx="653" cy="544"/>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anchor="ctr"/>
            <a:p>
              <a:pPr algn="ctr"/>
              <a:endParaRPr sz="1600">
                <a:latin typeface="+mn-lt"/>
                <a:ea typeface="+mn-ea"/>
                <a:cs typeface="+mn-ea"/>
                <a:sym typeface="+mn-lt"/>
              </a:endParaRPr>
            </a:p>
          </p:txBody>
        </p:sp>
        <p:sp>
          <p:nvSpPr>
            <p:cNvPr id="21" name="Rectangle 109"/>
            <p:cNvSpPr/>
            <p:nvPr/>
          </p:nvSpPr>
          <p:spPr>
            <a:xfrm>
              <a:off x="11961" y="4443"/>
              <a:ext cx="545" cy="6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600">
                <a:cs typeface="+mn-ea"/>
                <a:sym typeface="+mn-lt"/>
              </a:endParaRPr>
            </a:p>
          </p:txBody>
        </p:sp>
        <p:sp>
          <p:nvSpPr>
            <p:cNvPr id="22" name="Freeform: Shape 110"/>
            <p:cNvSpPr/>
            <p:nvPr/>
          </p:nvSpPr>
          <p:spPr>
            <a:xfrm>
              <a:off x="12074" y="4574"/>
              <a:ext cx="315" cy="356"/>
            </a:xfrm>
            <a:custGeom>
              <a:avLst/>
              <a:gdLst/>
              <a:ahLst/>
              <a:cxnLst>
                <a:cxn ang="0">
                  <a:pos x="wd2" y="hd2"/>
                </a:cxn>
                <a:cxn ang="5400000">
                  <a:pos x="wd2" y="hd2"/>
                </a:cxn>
                <a:cxn ang="10800000">
                  <a:pos x="wd2" y="hd2"/>
                </a:cxn>
                <a:cxn ang="16200000">
                  <a:pos x="wd2" y="hd2"/>
                </a:cxn>
              </a:cxnLst>
              <a:rect l="0" t="0" r="r" b="b"/>
              <a:pathLst>
                <a:path w="20993" h="21440" extrusionOk="false">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chemeClr val="bg1"/>
            </a:solidFill>
            <a:ln w="12700" cap="flat">
              <a:noFill/>
              <a:miter lim="400000"/>
            </a:ln>
            <a:effectLst/>
          </p:spPr>
          <p:txBody>
            <a:bodyPr anchor="ctr"/>
            <a:p>
              <a:pPr algn="ctr"/>
              <a:endParaRPr sz="1600">
                <a:latin typeface="+mn-lt"/>
                <a:ea typeface="+mn-ea"/>
                <a:cs typeface="+mn-ea"/>
                <a:sym typeface="+mn-lt"/>
              </a:endParaRPr>
            </a:p>
          </p:txBody>
        </p:sp>
        <p:sp>
          <p:nvSpPr>
            <p:cNvPr id="23" name="Freeform: Shape 108"/>
            <p:cNvSpPr/>
            <p:nvPr/>
          </p:nvSpPr>
          <p:spPr bwMode="auto">
            <a:xfrm rot="5400000">
              <a:off x="11906" y="4497"/>
              <a:ext cx="653" cy="544"/>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anchor="ctr"/>
            <a:p>
              <a:pPr algn="ctr"/>
              <a:endParaRPr sz="1600">
                <a:latin typeface="+mn-lt"/>
                <a:ea typeface="+mn-ea"/>
                <a:cs typeface="+mn-ea"/>
                <a:sym typeface="+mn-lt"/>
              </a:endParaRPr>
            </a:p>
          </p:txBody>
        </p:sp>
        <p:sp>
          <p:nvSpPr>
            <p:cNvPr id="37" name="TextBox 102"/>
            <p:cNvSpPr txBox="true"/>
            <p:nvPr/>
          </p:nvSpPr>
          <p:spPr>
            <a:xfrm>
              <a:off x="8254" y="3601"/>
              <a:ext cx="1112" cy="383"/>
            </a:xfrm>
            <a:prstGeom prst="rect">
              <a:avLst/>
            </a:prstGeom>
            <a:noFill/>
          </p:spPr>
          <p:txBody>
            <a:bodyPr wrap="none" lIns="0" tIns="0" rIns="0" bIns="0" anchor="b" anchorCtr="false">
              <a:normAutofit/>
            </a:bodyPr>
            <a:p>
              <a:pPr algn="r" fontAlgn="base">
                <a:spcBef>
                  <a:spcPct val="0"/>
                </a:spcBef>
                <a:spcAft>
                  <a:spcPct val="0"/>
                </a:spcAft>
              </a:pPr>
              <a:r>
                <a:rPr lang="zh-CN" altLang="en-US" sz="1600" b="1" dirty="0">
                  <a:solidFill>
                    <a:schemeClr val="accent2">
                      <a:lumMod val="100000"/>
                    </a:schemeClr>
                  </a:solidFill>
                  <a:latin typeface="+mn-lt"/>
                  <a:ea typeface="+mn-ea"/>
                  <a:cs typeface="+mn-ea"/>
                  <a:sym typeface="+mn-lt"/>
                </a:rPr>
                <a:t>预约踏勘</a:t>
              </a:r>
              <a:endParaRPr lang="zh-CN" altLang="en-US" sz="1600" b="1" dirty="0">
                <a:solidFill>
                  <a:schemeClr val="accent2">
                    <a:lumMod val="100000"/>
                  </a:schemeClr>
                </a:solidFill>
                <a:latin typeface="+mn-lt"/>
                <a:ea typeface="+mn-ea"/>
                <a:cs typeface="+mn-ea"/>
                <a:sym typeface="+mn-lt"/>
              </a:endParaRPr>
            </a:p>
          </p:txBody>
        </p:sp>
        <p:sp>
          <p:nvSpPr>
            <p:cNvPr id="15" name="Rectangle 82"/>
            <p:cNvSpPr/>
            <p:nvPr/>
          </p:nvSpPr>
          <p:spPr>
            <a:xfrm>
              <a:off x="11951" y="2397"/>
              <a:ext cx="545" cy="65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600">
                <a:cs typeface="+mn-ea"/>
                <a:sym typeface="+mn-lt"/>
              </a:endParaRPr>
            </a:p>
          </p:txBody>
        </p:sp>
        <p:grpSp>
          <p:nvGrpSpPr>
            <p:cNvPr id="16" name="Group 83"/>
            <p:cNvGrpSpPr/>
            <p:nvPr/>
          </p:nvGrpSpPr>
          <p:grpSpPr>
            <a:xfrm rot="0">
              <a:off x="12081" y="2568"/>
              <a:ext cx="309" cy="298"/>
              <a:chOff x="2849564" y="3485775"/>
              <a:chExt cx="305752" cy="244065"/>
            </a:xfrm>
            <a:solidFill>
              <a:schemeClr val="bg2"/>
            </a:solidFill>
          </p:grpSpPr>
          <p:sp>
            <p:nvSpPr>
              <p:cNvPr id="17" name="Freeform: Shape 85"/>
              <p:cNvSpPr/>
              <p:nvPr/>
            </p:nvSpPr>
            <p:spPr bwMode="auto">
              <a:xfrm>
                <a:off x="2849564" y="3521877"/>
                <a:ext cx="298450" cy="207963"/>
              </a:xfrm>
              <a:custGeom>
                <a:avLst/>
                <a:gdLst>
                  <a:gd name="T0" fmla="*/ 103 w 112"/>
                  <a:gd name="T1" fmla="*/ 78 h 78"/>
                  <a:gd name="T2" fmla="*/ 9 w 112"/>
                  <a:gd name="T3" fmla="*/ 78 h 78"/>
                  <a:gd name="T4" fmla="*/ 0 w 112"/>
                  <a:gd name="T5" fmla="*/ 69 h 78"/>
                  <a:gd name="T6" fmla="*/ 0 w 112"/>
                  <a:gd name="T7" fmla="*/ 8 h 78"/>
                  <a:gd name="T8" fmla="*/ 9 w 112"/>
                  <a:gd name="T9" fmla="*/ 0 h 78"/>
                  <a:gd name="T10" fmla="*/ 42 w 112"/>
                  <a:gd name="T11" fmla="*/ 0 h 78"/>
                  <a:gd name="T12" fmla="*/ 46 w 112"/>
                  <a:gd name="T13" fmla="*/ 4 h 78"/>
                  <a:gd name="T14" fmla="*/ 42 w 112"/>
                  <a:gd name="T15" fmla="*/ 8 h 78"/>
                  <a:gd name="T16" fmla="*/ 9 w 112"/>
                  <a:gd name="T17" fmla="*/ 8 h 78"/>
                  <a:gd name="T18" fmla="*/ 8 w 112"/>
                  <a:gd name="T19" fmla="*/ 8 h 78"/>
                  <a:gd name="T20" fmla="*/ 8 w 112"/>
                  <a:gd name="T21" fmla="*/ 69 h 78"/>
                  <a:gd name="T22" fmla="*/ 9 w 112"/>
                  <a:gd name="T23" fmla="*/ 70 h 78"/>
                  <a:gd name="T24" fmla="*/ 103 w 112"/>
                  <a:gd name="T25" fmla="*/ 70 h 78"/>
                  <a:gd name="T26" fmla="*/ 104 w 112"/>
                  <a:gd name="T27" fmla="*/ 69 h 78"/>
                  <a:gd name="T28" fmla="*/ 104 w 112"/>
                  <a:gd name="T29" fmla="*/ 43 h 78"/>
                  <a:gd name="T30" fmla="*/ 108 w 112"/>
                  <a:gd name="T31" fmla="*/ 39 h 78"/>
                  <a:gd name="T32" fmla="*/ 112 w 112"/>
                  <a:gd name="T33" fmla="*/ 43 h 78"/>
                  <a:gd name="T34" fmla="*/ 112 w 112"/>
                  <a:gd name="T35" fmla="*/ 69 h 78"/>
                  <a:gd name="T36" fmla="*/ 103 w 112"/>
                  <a:gd name="T3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78">
                    <a:moveTo>
                      <a:pt x="103" y="78"/>
                    </a:moveTo>
                    <a:cubicBezTo>
                      <a:pt x="9" y="78"/>
                      <a:pt x="9" y="78"/>
                      <a:pt x="9" y="78"/>
                    </a:cubicBezTo>
                    <a:cubicBezTo>
                      <a:pt x="4" y="78"/>
                      <a:pt x="0" y="74"/>
                      <a:pt x="0" y="69"/>
                    </a:cubicBezTo>
                    <a:cubicBezTo>
                      <a:pt x="0" y="8"/>
                      <a:pt x="0" y="8"/>
                      <a:pt x="0" y="8"/>
                    </a:cubicBezTo>
                    <a:cubicBezTo>
                      <a:pt x="0" y="4"/>
                      <a:pt x="4" y="0"/>
                      <a:pt x="9" y="0"/>
                    </a:cubicBezTo>
                    <a:cubicBezTo>
                      <a:pt x="42" y="0"/>
                      <a:pt x="42" y="0"/>
                      <a:pt x="42" y="0"/>
                    </a:cubicBezTo>
                    <a:cubicBezTo>
                      <a:pt x="44" y="0"/>
                      <a:pt x="46" y="1"/>
                      <a:pt x="46" y="4"/>
                    </a:cubicBezTo>
                    <a:cubicBezTo>
                      <a:pt x="46" y="6"/>
                      <a:pt x="44" y="8"/>
                      <a:pt x="42" y="8"/>
                    </a:cubicBezTo>
                    <a:cubicBezTo>
                      <a:pt x="9" y="8"/>
                      <a:pt x="9" y="8"/>
                      <a:pt x="9" y="8"/>
                    </a:cubicBezTo>
                    <a:cubicBezTo>
                      <a:pt x="8" y="8"/>
                      <a:pt x="8" y="8"/>
                      <a:pt x="8" y="8"/>
                    </a:cubicBezTo>
                    <a:cubicBezTo>
                      <a:pt x="8" y="69"/>
                      <a:pt x="8" y="69"/>
                      <a:pt x="8" y="69"/>
                    </a:cubicBezTo>
                    <a:cubicBezTo>
                      <a:pt x="8" y="70"/>
                      <a:pt x="8" y="70"/>
                      <a:pt x="9" y="70"/>
                    </a:cubicBezTo>
                    <a:cubicBezTo>
                      <a:pt x="103" y="70"/>
                      <a:pt x="103" y="70"/>
                      <a:pt x="103" y="70"/>
                    </a:cubicBezTo>
                    <a:cubicBezTo>
                      <a:pt x="103" y="70"/>
                      <a:pt x="104" y="70"/>
                      <a:pt x="104" y="69"/>
                    </a:cubicBezTo>
                    <a:cubicBezTo>
                      <a:pt x="104" y="43"/>
                      <a:pt x="104" y="43"/>
                      <a:pt x="104" y="43"/>
                    </a:cubicBezTo>
                    <a:cubicBezTo>
                      <a:pt x="104" y="41"/>
                      <a:pt x="105" y="39"/>
                      <a:pt x="108" y="39"/>
                    </a:cubicBezTo>
                    <a:cubicBezTo>
                      <a:pt x="110" y="39"/>
                      <a:pt x="112" y="41"/>
                      <a:pt x="112" y="43"/>
                    </a:cubicBezTo>
                    <a:cubicBezTo>
                      <a:pt x="112" y="69"/>
                      <a:pt x="112" y="69"/>
                      <a:pt x="112" y="69"/>
                    </a:cubicBezTo>
                    <a:cubicBezTo>
                      <a:pt x="112" y="74"/>
                      <a:pt x="108" y="78"/>
                      <a:pt x="103" y="7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600">
                  <a:latin typeface="+mn-lt"/>
                  <a:ea typeface="+mn-ea"/>
                  <a:cs typeface="+mn-ea"/>
                  <a:sym typeface="+mn-lt"/>
                </a:endParaRPr>
              </a:p>
            </p:txBody>
          </p:sp>
          <p:sp>
            <p:nvSpPr>
              <p:cNvPr id="44" name="Freeform: Shape 86"/>
              <p:cNvSpPr/>
              <p:nvPr/>
            </p:nvSpPr>
            <p:spPr bwMode="auto">
              <a:xfrm>
                <a:off x="2933066" y="3485775"/>
                <a:ext cx="222250" cy="200025"/>
              </a:xfrm>
              <a:custGeom>
                <a:avLst/>
                <a:gdLst>
                  <a:gd name="T0" fmla="*/ 46 w 83"/>
                  <a:gd name="T1" fmla="*/ 58 h 75"/>
                  <a:gd name="T2" fmla="*/ 83 w 83"/>
                  <a:gd name="T3" fmla="*/ 29 h 75"/>
                  <a:gd name="T4" fmla="*/ 46 w 83"/>
                  <a:gd name="T5" fmla="*/ 0 h 75"/>
                  <a:gd name="T6" fmla="*/ 46 w 83"/>
                  <a:gd name="T7" fmla="*/ 20 h 75"/>
                  <a:gd name="T8" fmla="*/ 0 w 83"/>
                  <a:gd name="T9" fmla="*/ 75 h 75"/>
                  <a:gd name="T10" fmla="*/ 46 w 83"/>
                  <a:gd name="T11" fmla="*/ 40 h 75"/>
                  <a:gd name="T12" fmla="*/ 46 w 83"/>
                  <a:gd name="T13" fmla="*/ 58 h 75"/>
                </a:gdLst>
                <a:ahLst/>
                <a:cxnLst>
                  <a:cxn ang="0">
                    <a:pos x="T0" y="T1"/>
                  </a:cxn>
                  <a:cxn ang="0">
                    <a:pos x="T2" y="T3"/>
                  </a:cxn>
                  <a:cxn ang="0">
                    <a:pos x="T4" y="T5"/>
                  </a:cxn>
                  <a:cxn ang="0">
                    <a:pos x="T6" y="T7"/>
                  </a:cxn>
                  <a:cxn ang="0">
                    <a:pos x="T8" y="T9"/>
                  </a:cxn>
                  <a:cxn ang="0">
                    <a:pos x="T10" y="T11"/>
                  </a:cxn>
                  <a:cxn ang="0">
                    <a:pos x="T12" y="T13"/>
                  </a:cxn>
                </a:cxnLst>
                <a:rect l="0" t="0" r="r" b="b"/>
                <a:pathLst>
                  <a:path w="83" h="75">
                    <a:moveTo>
                      <a:pt x="46" y="58"/>
                    </a:moveTo>
                    <a:cubicBezTo>
                      <a:pt x="83" y="29"/>
                      <a:pt x="83" y="29"/>
                      <a:pt x="83" y="29"/>
                    </a:cubicBezTo>
                    <a:cubicBezTo>
                      <a:pt x="46" y="0"/>
                      <a:pt x="46" y="0"/>
                      <a:pt x="46" y="0"/>
                    </a:cubicBezTo>
                    <a:cubicBezTo>
                      <a:pt x="46" y="20"/>
                      <a:pt x="46" y="20"/>
                      <a:pt x="46" y="20"/>
                    </a:cubicBezTo>
                    <a:cubicBezTo>
                      <a:pt x="10" y="21"/>
                      <a:pt x="0" y="38"/>
                      <a:pt x="0" y="75"/>
                    </a:cubicBezTo>
                    <a:cubicBezTo>
                      <a:pt x="15" y="43"/>
                      <a:pt x="30" y="41"/>
                      <a:pt x="46" y="40"/>
                    </a:cubicBezTo>
                    <a:cubicBezTo>
                      <a:pt x="46" y="58"/>
                      <a:pt x="46" y="58"/>
                      <a:pt x="46" y="5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600">
                  <a:latin typeface="+mn-lt"/>
                  <a:ea typeface="+mn-ea"/>
                  <a:cs typeface="+mn-ea"/>
                  <a:sym typeface="+mn-lt"/>
                </a:endParaRPr>
              </a:p>
            </p:txBody>
          </p:sp>
        </p:grpSp>
        <p:sp>
          <p:nvSpPr>
            <p:cNvPr id="24" name="Freeform: Shape 84"/>
            <p:cNvSpPr/>
            <p:nvPr/>
          </p:nvSpPr>
          <p:spPr bwMode="auto">
            <a:xfrm rot="5400000">
              <a:off x="11897" y="2456"/>
              <a:ext cx="653" cy="544"/>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anchor="ctr"/>
            <a:p>
              <a:pPr algn="ctr"/>
              <a:endParaRPr sz="1600">
                <a:latin typeface="+mn-lt"/>
                <a:ea typeface="+mn-ea"/>
                <a:cs typeface="+mn-ea"/>
                <a:sym typeface="+mn-lt"/>
              </a:endParaRPr>
            </a:p>
          </p:txBody>
        </p:sp>
        <p:sp>
          <p:nvSpPr>
            <p:cNvPr id="25" name="Rectangle 90"/>
            <p:cNvSpPr/>
            <p:nvPr/>
          </p:nvSpPr>
          <p:spPr>
            <a:xfrm>
              <a:off x="11962" y="3409"/>
              <a:ext cx="545" cy="6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600">
                <a:cs typeface="+mn-ea"/>
                <a:sym typeface="+mn-lt"/>
              </a:endParaRPr>
            </a:p>
          </p:txBody>
        </p:sp>
        <p:sp>
          <p:nvSpPr>
            <p:cNvPr id="26" name="Freeform: Shape 91"/>
            <p:cNvSpPr/>
            <p:nvPr/>
          </p:nvSpPr>
          <p:spPr>
            <a:xfrm>
              <a:off x="12079" y="3551"/>
              <a:ext cx="291" cy="302"/>
            </a:xfrm>
            <a:custGeom>
              <a:avLst/>
              <a:gdLst/>
              <a:ahLst/>
              <a:cxnLst>
                <a:cxn ang="0">
                  <a:pos x="wd2" y="hd2"/>
                </a:cxn>
                <a:cxn ang="5400000">
                  <a:pos x="wd2" y="hd2"/>
                </a:cxn>
                <a:cxn ang="10800000">
                  <a:pos x="wd2" y="hd2"/>
                </a:cxn>
                <a:cxn ang="16200000">
                  <a:pos x="wd2" y="hd2"/>
                </a:cxn>
              </a:cxnLst>
              <a:rect l="0" t="0" r="r" b="b"/>
              <a:pathLst>
                <a:path w="21332" h="21446" extrusionOk="false">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w="12700" cap="flat">
              <a:noFill/>
              <a:miter lim="400000"/>
            </a:ln>
            <a:effectLst/>
          </p:spPr>
          <p:txBody>
            <a:bodyPr anchor="ctr"/>
            <a:p>
              <a:pPr algn="ctr"/>
              <a:endParaRPr sz="1600">
                <a:latin typeface="+mn-lt"/>
                <a:ea typeface="+mn-ea"/>
                <a:cs typeface="+mn-ea"/>
                <a:sym typeface="+mn-lt"/>
              </a:endParaRPr>
            </a:p>
          </p:txBody>
        </p:sp>
        <p:sp>
          <p:nvSpPr>
            <p:cNvPr id="27" name="Freeform: Shape 89"/>
            <p:cNvSpPr/>
            <p:nvPr/>
          </p:nvSpPr>
          <p:spPr bwMode="auto">
            <a:xfrm rot="5400000">
              <a:off x="11908" y="3459"/>
              <a:ext cx="653" cy="544"/>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anchor="ctr"/>
            <a:p>
              <a:pPr algn="ctr"/>
              <a:endParaRPr sz="1600">
                <a:latin typeface="+mn-lt"/>
                <a:ea typeface="+mn-ea"/>
                <a:cs typeface="+mn-ea"/>
                <a:sym typeface="+mn-lt"/>
              </a:endParaRPr>
            </a:p>
          </p:txBody>
        </p:sp>
        <p:sp>
          <p:nvSpPr>
            <p:cNvPr id="28" name="Rectangle 95"/>
            <p:cNvSpPr/>
            <p:nvPr/>
          </p:nvSpPr>
          <p:spPr>
            <a:xfrm>
              <a:off x="11970" y="5569"/>
              <a:ext cx="545" cy="6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endParaRPr sz="1600">
                <a:cs typeface="+mn-ea"/>
                <a:sym typeface="+mn-lt"/>
              </a:endParaRPr>
            </a:p>
          </p:txBody>
        </p:sp>
        <p:grpSp>
          <p:nvGrpSpPr>
            <p:cNvPr id="29" name="Group 96"/>
            <p:cNvGrpSpPr/>
            <p:nvPr/>
          </p:nvGrpSpPr>
          <p:grpSpPr>
            <a:xfrm rot="0">
              <a:off x="12095" y="5367"/>
              <a:ext cx="315" cy="582"/>
              <a:chOff x="2070649" y="1631036"/>
              <a:chExt cx="723379" cy="1110003"/>
            </a:xfrm>
            <a:solidFill>
              <a:schemeClr val="bg1"/>
            </a:solidFill>
          </p:grpSpPr>
          <p:sp>
            <p:nvSpPr>
              <p:cNvPr id="39" name="Oval 97"/>
              <p:cNvSpPr/>
              <p:nvPr/>
            </p:nvSpPr>
            <p:spPr bwMode="auto">
              <a:xfrm>
                <a:off x="2343361" y="2574912"/>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600">
                  <a:latin typeface="+mn-lt"/>
                  <a:ea typeface="+mn-ea"/>
                  <a:cs typeface="+mn-ea"/>
                  <a:sym typeface="+mn-lt"/>
                </a:endParaRPr>
              </a:p>
            </p:txBody>
          </p:sp>
          <p:sp>
            <p:nvSpPr>
              <p:cNvPr id="40" name="Freeform: Shape 98"/>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600">
                  <a:latin typeface="+mn-lt"/>
                  <a:ea typeface="+mn-ea"/>
                  <a:cs typeface="+mn-ea"/>
                  <a:sym typeface="+mn-lt"/>
                </a:endParaRPr>
              </a:p>
            </p:txBody>
          </p:sp>
          <p:sp>
            <p:nvSpPr>
              <p:cNvPr id="41" name="Freeform: Shape 99"/>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600">
                  <a:latin typeface="+mn-lt"/>
                  <a:ea typeface="+mn-ea"/>
                  <a:cs typeface="+mn-ea"/>
                  <a:sym typeface="+mn-lt"/>
                </a:endParaRPr>
              </a:p>
            </p:txBody>
          </p:sp>
          <p:sp>
            <p:nvSpPr>
              <p:cNvPr id="42" name="Freeform: Shape 100"/>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p>
                <a:pPr algn="ctr"/>
                <a:endParaRPr sz="1600">
                  <a:latin typeface="+mn-lt"/>
                  <a:ea typeface="+mn-ea"/>
                  <a:cs typeface="+mn-ea"/>
                  <a:sym typeface="+mn-lt"/>
                </a:endParaRPr>
              </a:p>
            </p:txBody>
          </p:sp>
        </p:grpSp>
        <p:sp>
          <p:nvSpPr>
            <p:cNvPr id="30" name="Freeform: Shape 94"/>
            <p:cNvSpPr/>
            <p:nvPr/>
          </p:nvSpPr>
          <p:spPr bwMode="auto">
            <a:xfrm rot="5400000">
              <a:off x="11923" y="5614"/>
              <a:ext cx="653" cy="544"/>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anchor="ctr"/>
            <a:p>
              <a:pPr algn="ctr"/>
              <a:endParaRPr sz="1600">
                <a:latin typeface="+mn-lt"/>
                <a:ea typeface="+mn-ea"/>
                <a:cs typeface="+mn-ea"/>
                <a:sym typeface="+mn-lt"/>
              </a:endParaRPr>
            </a:p>
          </p:txBody>
        </p:sp>
        <p:sp>
          <p:nvSpPr>
            <p:cNvPr id="31" name="TextBox 117"/>
            <p:cNvSpPr txBox="true"/>
            <p:nvPr/>
          </p:nvSpPr>
          <p:spPr>
            <a:xfrm>
              <a:off x="12680" y="3472"/>
              <a:ext cx="1209" cy="530"/>
            </a:xfrm>
            <a:prstGeom prst="rect">
              <a:avLst/>
            </a:prstGeom>
            <a:noFill/>
          </p:spPr>
          <p:txBody>
            <a:bodyPr wrap="none" lIns="0" tIns="0" rIns="0" bIns="0" anchor="ctr" anchorCtr="false">
              <a:normAutofit lnSpcReduction="10000"/>
            </a:bodyPr>
            <a:p>
              <a:pPr algn="l" fontAlgn="base">
                <a:spcBef>
                  <a:spcPct val="0"/>
                </a:spcBef>
                <a:spcAft>
                  <a:spcPct val="0"/>
                </a:spcAft>
              </a:pPr>
              <a:r>
                <a:rPr lang="zh-CN" altLang="en-US" sz="1600" b="1">
                  <a:solidFill>
                    <a:srgbClr val="FF0000"/>
                  </a:solidFill>
                  <a:latin typeface="+mn-lt"/>
                  <a:ea typeface="+mn-ea"/>
                  <a:cs typeface="+mn-ea"/>
                  <a:sym typeface="+mn-lt"/>
                </a:rPr>
                <a:t>交易功能</a:t>
              </a:r>
              <a:endParaRPr lang="zh-CN" altLang="en-US" sz="1600" b="1">
                <a:solidFill>
                  <a:srgbClr val="FF0000"/>
                </a:solidFill>
                <a:latin typeface="+mn-lt"/>
                <a:ea typeface="+mn-ea"/>
                <a:cs typeface="+mn-ea"/>
                <a:sym typeface="+mn-lt"/>
              </a:endParaRPr>
            </a:p>
          </p:txBody>
        </p:sp>
        <p:sp>
          <p:nvSpPr>
            <p:cNvPr id="32" name="TextBox 120"/>
            <p:cNvSpPr txBox="true"/>
            <p:nvPr/>
          </p:nvSpPr>
          <p:spPr>
            <a:xfrm>
              <a:off x="12680" y="4561"/>
              <a:ext cx="1296" cy="392"/>
            </a:xfrm>
            <a:prstGeom prst="rect">
              <a:avLst/>
            </a:prstGeom>
            <a:noFill/>
          </p:spPr>
          <p:txBody>
            <a:bodyPr wrap="none" lIns="0" tIns="0" rIns="0" bIns="0" anchor="ctr" anchorCtr="false">
              <a:normAutofit/>
            </a:bodyPr>
            <a:p>
              <a:pPr algn="l" fontAlgn="base">
                <a:spcBef>
                  <a:spcPct val="0"/>
                </a:spcBef>
                <a:spcAft>
                  <a:spcPct val="0"/>
                </a:spcAft>
              </a:pPr>
              <a:r>
                <a:rPr lang="zh-CN" altLang="en-US" sz="1600" b="1">
                  <a:solidFill>
                    <a:schemeClr val="accent5"/>
                  </a:solidFill>
                  <a:latin typeface="+mn-lt"/>
                  <a:ea typeface="+mn-ea"/>
                  <a:cs typeface="+mn-ea"/>
                  <a:sym typeface="+mn-lt"/>
                </a:rPr>
                <a:t>备案归档</a:t>
              </a:r>
              <a:endParaRPr lang="zh-CN" altLang="en-US" sz="1600" b="1">
                <a:solidFill>
                  <a:schemeClr val="accent5"/>
                </a:solidFill>
                <a:latin typeface="+mn-lt"/>
                <a:ea typeface="+mn-ea"/>
                <a:cs typeface="+mn-ea"/>
                <a:sym typeface="+mn-lt"/>
              </a:endParaRPr>
            </a:p>
          </p:txBody>
        </p:sp>
        <p:sp>
          <p:nvSpPr>
            <p:cNvPr id="33" name="TextBox 18"/>
            <p:cNvSpPr txBox="true"/>
            <p:nvPr/>
          </p:nvSpPr>
          <p:spPr>
            <a:xfrm>
              <a:off x="12630" y="2549"/>
              <a:ext cx="984" cy="232"/>
            </a:xfrm>
            <a:prstGeom prst="rect">
              <a:avLst/>
            </a:prstGeom>
            <a:noFill/>
          </p:spPr>
          <p:txBody>
            <a:bodyPr wrap="none" lIns="0" tIns="0" rIns="0" bIns="0" anchor="b" anchorCtr="false"/>
            <a:p>
              <a:pPr algn="l" fontAlgn="base">
                <a:spcBef>
                  <a:spcPct val="0"/>
                </a:spcBef>
                <a:spcAft>
                  <a:spcPct val="0"/>
                </a:spcAft>
              </a:pPr>
              <a:r>
                <a:rPr lang="zh-CN" altLang="en-US" sz="1600" b="1" dirty="0">
                  <a:solidFill>
                    <a:schemeClr val="accent5"/>
                  </a:solidFill>
                  <a:latin typeface="+mn-lt"/>
                  <a:ea typeface="+mn-ea"/>
                  <a:cs typeface="+mn-ea"/>
                  <a:sym typeface="+mn-lt"/>
                </a:rPr>
                <a:t>地图找房</a:t>
              </a:r>
              <a:endParaRPr lang="zh-CN" altLang="en-US" sz="1600" b="1" dirty="0">
                <a:solidFill>
                  <a:schemeClr val="accent5"/>
                </a:solidFill>
                <a:latin typeface="+mn-lt"/>
                <a:ea typeface="+mn-ea"/>
                <a:cs typeface="+mn-ea"/>
                <a:sym typeface="+mn-lt"/>
              </a:endParaRPr>
            </a:p>
          </p:txBody>
        </p:sp>
        <p:sp>
          <p:nvSpPr>
            <p:cNvPr id="35" name="TextBox 117"/>
            <p:cNvSpPr txBox="true"/>
            <p:nvPr/>
          </p:nvSpPr>
          <p:spPr>
            <a:xfrm>
              <a:off x="12682" y="5723"/>
              <a:ext cx="1482" cy="387"/>
            </a:xfrm>
            <a:prstGeom prst="rect">
              <a:avLst/>
            </a:prstGeom>
            <a:noFill/>
          </p:spPr>
          <p:txBody>
            <a:bodyPr wrap="none" lIns="0" tIns="0" rIns="0" bIns="0" anchor="ctr" anchorCtr="false">
              <a:normAutofit/>
            </a:bodyPr>
            <a:p>
              <a:pPr algn="l" fontAlgn="base">
                <a:spcBef>
                  <a:spcPct val="0"/>
                </a:spcBef>
                <a:spcAft>
                  <a:spcPct val="0"/>
                </a:spcAft>
              </a:pPr>
              <a:r>
                <a:rPr lang="zh-CN" altLang="en-US" sz="1600" b="1">
                  <a:solidFill>
                    <a:schemeClr val="accent6">
                      <a:lumMod val="100000"/>
                    </a:schemeClr>
                  </a:solidFill>
                  <a:latin typeface="+mn-lt"/>
                  <a:ea typeface="+mn-ea"/>
                  <a:cs typeface="+mn-ea"/>
                  <a:sym typeface="+mn-lt"/>
                </a:rPr>
                <a:t>交易凭证</a:t>
              </a:r>
              <a:endParaRPr lang="zh-CN" altLang="en-US" sz="1600" b="1">
                <a:solidFill>
                  <a:schemeClr val="accent6">
                    <a:lumMod val="100000"/>
                  </a:schemeClr>
                </a:solidFill>
                <a:latin typeface="+mn-lt"/>
                <a:ea typeface="+mn-ea"/>
                <a:cs typeface="+mn-ea"/>
                <a:sym typeface="+mn-lt"/>
              </a:endParaRPr>
            </a:p>
          </p:txBody>
        </p:sp>
        <p:sp>
          <p:nvSpPr>
            <p:cNvPr id="101" name="圆角矩形 100"/>
            <p:cNvSpPr/>
            <p:nvPr/>
          </p:nvSpPr>
          <p:spPr>
            <a:xfrm>
              <a:off x="8220" y="2057"/>
              <a:ext cx="2145" cy="2479"/>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36" name="圆角矩形 35"/>
            <p:cNvSpPr/>
            <p:nvPr/>
          </p:nvSpPr>
          <p:spPr>
            <a:xfrm>
              <a:off x="11508" y="2057"/>
              <a:ext cx="2613" cy="444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47" name="燕尾形箭头 46"/>
            <p:cNvSpPr/>
            <p:nvPr/>
          </p:nvSpPr>
          <p:spPr>
            <a:xfrm>
              <a:off x="10472" y="2413"/>
              <a:ext cx="928" cy="453"/>
            </a:xfrm>
            <a:prstGeom prst="notchedRightArrow">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48" name="TextBox 18"/>
            <p:cNvSpPr txBox="true"/>
            <p:nvPr/>
          </p:nvSpPr>
          <p:spPr>
            <a:xfrm>
              <a:off x="10375" y="2053"/>
              <a:ext cx="961" cy="344"/>
            </a:xfrm>
            <a:prstGeom prst="rect">
              <a:avLst/>
            </a:prstGeom>
            <a:noFill/>
          </p:spPr>
          <p:txBody>
            <a:bodyPr wrap="none" lIns="0" tIns="0" rIns="0" bIns="0" anchor="b" anchorCtr="false">
              <a:normAutofit/>
            </a:bodyPr>
            <a:p>
              <a:pPr algn="ctr" fontAlgn="base">
                <a:spcBef>
                  <a:spcPct val="0"/>
                </a:spcBef>
                <a:spcAft>
                  <a:spcPct val="0"/>
                </a:spcAft>
              </a:pPr>
              <a:r>
                <a:rPr lang="zh-CN" altLang="en-US" sz="1600" dirty="0">
                  <a:solidFill>
                    <a:srgbClr val="FF0000"/>
                  </a:solidFill>
                  <a:latin typeface="+mn-lt"/>
                  <a:ea typeface="+mn-ea"/>
                  <a:cs typeface="+mn-ea"/>
                  <a:sym typeface="+mn-lt"/>
                </a:rPr>
                <a:t>新</a:t>
              </a:r>
              <a:r>
                <a:rPr lang="en-US" altLang="zh-CN" sz="1600" dirty="0">
                  <a:solidFill>
                    <a:srgbClr val="FF0000"/>
                  </a:solidFill>
                  <a:latin typeface="+mn-lt"/>
                  <a:ea typeface="+mn-ea"/>
                  <a:cs typeface="+mn-ea"/>
                  <a:sym typeface="+mn-lt"/>
                </a:rPr>
                <a:t> </a:t>
              </a:r>
              <a:r>
                <a:rPr lang="zh-CN" altLang="en-US" sz="1600" dirty="0">
                  <a:solidFill>
                    <a:srgbClr val="FF0000"/>
                  </a:solidFill>
                  <a:latin typeface="+mn-lt"/>
                  <a:ea typeface="+mn-ea"/>
                  <a:cs typeface="+mn-ea"/>
                  <a:sym typeface="+mn-lt"/>
                </a:rPr>
                <a:t>增</a:t>
              </a:r>
              <a:endParaRPr lang="zh-CN" altLang="en-US" sz="1600" dirty="0">
                <a:solidFill>
                  <a:srgbClr val="FF0000"/>
                </a:solidFill>
                <a:latin typeface="+mn-lt"/>
                <a:ea typeface="+mn-ea"/>
                <a:cs typeface="+mn-ea"/>
                <a:sym typeface="+mn-lt"/>
              </a:endParaRPr>
            </a:p>
          </p:txBody>
        </p:sp>
      </p:grpSp>
      <p:pic>
        <p:nvPicPr>
          <p:cNvPr id="3" name="图片 2"/>
          <p:cNvPicPr>
            <a:picLocks noChangeAspect="true"/>
          </p:cNvPicPr>
          <p:nvPr>
            <p:custDataLst>
              <p:tags r:id="rId2"/>
            </p:custDataLst>
          </p:nvPr>
        </p:nvPicPr>
        <p:blipFill>
          <a:blip r:embed="rId3"/>
          <a:stretch>
            <a:fillRect/>
          </a:stretch>
        </p:blipFill>
        <p:spPr>
          <a:xfrm>
            <a:off x="271780" y="270510"/>
            <a:ext cx="749300" cy="750570"/>
          </a:xfrm>
          <a:prstGeom prst="rect">
            <a:avLst/>
          </a:prstGeom>
        </p:spPr>
      </p:pic>
      <p:cxnSp>
        <p:nvCxnSpPr>
          <p:cNvPr id="11" name="直接连接符 10"/>
          <p:cNvCxnSpPr/>
          <p:nvPr/>
        </p:nvCxnSpPr>
        <p:spPr>
          <a:xfrm flipV="true">
            <a:off x="925195" y="101790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2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nodeType="afterEffect">
                                  <p:stCondLst>
                                    <p:cond delay="100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500" fill="hold"/>
                                        <p:tgtEl>
                                          <p:spTgt spid="49"/>
                                        </p:tgtEl>
                                        <p:attrNameLst>
                                          <p:attrName>ppt_x</p:attrName>
                                        </p:attrNameLst>
                                      </p:cBhvr>
                                      <p:tavLst>
                                        <p:tav tm="0">
                                          <p:val>
                                            <p:strVal val="0-#ppt_w/2"/>
                                          </p:val>
                                        </p:tav>
                                        <p:tav tm="100000">
                                          <p:val>
                                            <p:strVal val="#ppt_x"/>
                                          </p:val>
                                        </p:tav>
                                      </p:tavLst>
                                    </p:anim>
                                    <p:anim calcmode="lin" valueType="num">
                                      <p:cBhvr additive="base">
                                        <p:cTn id="11"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true"/>
          </p:cNvPicPr>
          <p:nvPr/>
        </p:nvPicPr>
        <p:blipFill>
          <a:blip r:embed="rId1"/>
          <a:srcRect l="27479" r="24802" b="12677"/>
          <a:stretch>
            <a:fillRect/>
          </a:stretch>
        </p:blipFill>
        <p:spPr>
          <a:xfrm>
            <a:off x="527314" y="19471"/>
            <a:ext cx="6624349" cy="6819058"/>
          </a:xfrm>
          <a:prstGeom prst="rect">
            <a:avLst/>
          </a:prstGeom>
          <a:ln>
            <a:solidFill>
              <a:schemeClr val="accent1"/>
            </a:solidFill>
          </a:ln>
        </p:spPr>
      </p:pic>
      <p:pic>
        <p:nvPicPr>
          <p:cNvPr id="6" name="图片 5"/>
          <p:cNvPicPr>
            <a:picLocks noChangeAspect="true"/>
          </p:cNvPicPr>
          <p:nvPr/>
        </p:nvPicPr>
        <p:blipFill>
          <a:blip r:embed="rId2"/>
          <a:srcRect l="24406" t="12852" r="35410" b="26623"/>
          <a:stretch>
            <a:fillRect/>
          </a:stretch>
        </p:blipFill>
        <p:spPr>
          <a:xfrm>
            <a:off x="4848167" y="932911"/>
            <a:ext cx="6835143" cy="5791332"/>
          </a:xfrm>
          <a:prstGeom prst="rect">
            <a:avLst/>
          </a:prstGeom>
          <a:ln>
            <a:solidFill>
              <a:schemeClr val="accent1"/>
            </a:solid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true"/>
          </p:cNvPicPr>
          <p:nvPr/>
        </p:nvPicPr>
        <p:blipFill>
          <a:blip r:embed="rId1"/>
          <a:srcRect l="31597" t="9302" b="15772"/>
          <a:stretch>
            <a:fillRect/>
          </a:stretch>
        </p:blipFill>
        <p:spPr>
          <a:xfrm>
            <a:off x="720330" y="90582"/>
            <a:ext cx="10837689" cy="6677682"/>
          </a:xfrm>
          <a:prstGeom prst="rect">
            <a:avLst/>
          </a:prstGeom>
        </p:spPr>
      </p:pic>
      <p:pic>
        <p:nvPicPr>
          <p:cNvPr id="13" name="图片 12"/>
          <p:cNvPicPr>
            <a:picLocks noChangeAspect="true"/>
          </p:cNvPicPr>
          <p:nvPr/>
        </p:nvPicPr>
        <p:blipFill>
          <a:blip r:embed="rId2"/>
          <a:srcRect t="13972" r="24517" b="7210"/>
          <a:stretch>
            <a:fillRect/>
          </a:stretch>
        </p:blipFill>
        <p:spPr>
          <a:xfrm>
            <a:off x="2063824" y="1317251"/>
            <a:ext cx="8628161" cy="5067521"/>
          </a:xfrm>
          <a:prstGeom prst="rect">
            <a:avLst/>
          </a:prstGeom>
          <a:ln>
            <a:solidFill>
              <a:schemeClr val="accent5"/>
            </a:solid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1308735" y="203835"/>
            <a:ext cx="2988310" cy="430530"/>
          </a:xfrm>
          <a:prstGeom prst="rect">
            <a:avLst/>
          </a:prstGeom>
          <a:noFill/>
        </p:spPr>
        <p:txBody>
          <a:bodyPr wrap="square" lIns="0" tIns="0" rIns="0" bIns="0" rtlCol="0" anchor="t">
            <a:spAutoFit/>
            <a:scene3d>
              <a:camera prst="orthographicFront"/>
              <a:lightRig rig="threePt" dir="t"/>
            </a:scene3d>
          </a:bodyPr>
          <a:p>
            <a:pPr marL="0" indent="0" algn="l" fontAlgn="base">
              <a:buClrTx/>
              <a:buSzTx/>
              <a:buFont typeface="Wingdings" panose="05000000000000000000" charset="0"/>
              <a:buNone/>
            </a:pPr>
            <a:r>
              <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lt"/>
              </a:rPr>
              <a:t>在线竞价交易</a:t>
            </a:r>
            <a:endParaRPr lang="zh-CN" altLang="en-US" sz="28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lt"/>
            </a:endParaRPr>
          </a:p>
        </p:txBody>
      </p:sp>
      <p:pic>
        <p:nvPicPr>
          <p:cNvPr id="11" name="图片 10"/>
          <p:cNvPicPr>
            <a:picLocks noChangeAspect="true"/>
          </p:cNvPicPr>
          <p:nvPr/>
        </p:nvPicPr>
        <p:blipFill>
          <a:blip r:embed="rId1"/>
          <a:srcRect l="20969" t="19086" r="40549" b="12148"/>
          <a:stretch>
            <a:fillRect/>
          </a:stretch>
        </p:blipFill>
        <p:spPr>
          <a:xfrm>
            <a:off x="240330" y="817788"/>
            <a:ext cx="6026676" cy="6057999"/>
          </a:xfrm>
          <a:prstGeom prst="rect">
            <a:avLst/>
          </a:prstGeom>
        </p:spPr>
      </p:pic>
      <p:pic>
        <p:nvPicPr>
          <p:cNvPr id="2" name="图片 1"/>
          <p:cNvPicPr>
            <a:picLocks noChangeAspect="true"/>
          </p:cNvPicPr>
          <p:nvPr/>
        </p:nvPicPr>
        <p:blipFill>
          <a:blip r:embed="rId2"/>
          <a:srcRect l="15351" t="26057" r="16538" b="23056"/>
          <a:stretch>
            <a:fillRect/>
          </a:stretch>
        </p:blipFill>
        <p:spPr>
          <a:xfrm>
            <a:off x="4751659" y="1412912"/>
            <a:ext cx="7192392" cy="3023073"/>
          </a:xfrm>
          <a:prstGeom prst="rect">
            <a:avLst/>
          </a:prstGeom>
          <a:ln>
            <a:solidFill>
              <a:schemeClr val="accent5"/>
            </a:solidFill>
          </a:ln>
        </p:spPr>
      </p:pic>
      <p:pic>
        <p:nvPicPr>
          <p:cNvPr id="3" name="图片 2"/>
          <p:cNvPicPr>
            <a:picLocks noChangeAspect="true"/>
          </p:cNvPicPr>
          <p:nvPr>
            <p:custDataLst>
              <p:tags r:id="rId3"/>
            </p:custDataLst>
          </p:nvPr>
        </p:nvPicPr>
        <p:blipFill>
          <a:blip r:embed="rId4"/>
          <a:stretch>
            <a:fillRect/>
          </a:stretch>
        </p:blipFill>
        <p:spPr>
          <a:xfrm>
            <a:off x="151130" y="45085"/>
            <a:ext cx="749300" cy="750570"/>
          </a:xfrm>
          <a:prstGeom prst="rect">
            <a:avLst/>
          </a:prstGeom>
        </p:spPr>
      </p:pic>
      <p:cxnSp>
        <p:nvCxnSpPr>
          <p:cNvPr id="4" name="直接连接符 3"/>
          <p:cNvCxnSpPr/>
          <p:nvPr/>
        </p:nvCxnSpPr>
        <p:spPr>
          <a:xfrm flipV="true">
            <a:off x="913130" y="7099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0"/>
                            </p:stCondLst>
                            <p:childTnLst>
                              <p:par>
                                <p:cTn id="9" presetID="2" presetClass="entr" presetSubtype="4"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0614出租系统使用规则-修订2(获批稿)_00"/>
          <p:cNvPicPr>
            <a:picLocks noChangeAspect="true"/>
          </p:cNvPicPr>
          <p:nvPr/>
        </p:nvPicPr>
        <p:blipFill>
          <a:blip r:embed="rId1"/>
          <a:srcRect l="11564" t="7481" r="11546" b="26319"/>
          <a:stretch>
            <a:fillRect/>
          </a:stretch>
        </p:blipFill>
        <p:spPr>
          <a:xfrm>
            <a:off x="239483" y="260741"/>
            <a:ext cx="4887203" cy="5953025"/>
          </a:xfrm>
          <a:prstGeom prst="rect">
            <a:avLst/>
          </a:prstGeom>
        </p:spPr>
      </p:pic>
      <p:pic>
        <p:nvPicPr>
          <p:cNvPr id="7" name="图片 6" descr="手册封面_01"/>
          <p:cNvPicPr>
            <a:picLocks noChangeAspect="true"/>
          </p:cNvPicPr>
          <p:nvPr/>
        </p:nvPicPr>
        <p:blipFill>
          <a:blip r:embed="rId2"/>
          <a:srcRect l="7048" t="2014" r="7642" b="16724"/>
          <a:stretch>
            <a:fillRect/>
          </a:stretch>
        </p:blipFill>
        <p:spPr>
          <a:xfrm>
            <a:off x="5231660" y="549419"/>
            <a:ext cx="3683392" cy="4826251"/>
          </a:xfrm>
          <a:prstGeom prst="rect">
            <a:avLst/>
          </a:prstGeom>
          <a:effectLst>
            <a:glow rad="228600">
              <a:schemeClr val="accent4">
                <a:satMod val="175000"/>
                <a:alpha val="40000"/>
              </a:schemeClr>
            </a:glow>
          </a:effectLst>
        </p:spPr>
      </p:pic>
      <p:pic>
        <p:nvPicPr>
          <p:cNvPr id="8" name="图片 7" descr="手册封面_02"/>
          <p:cNvPicPr>
            <a:picLocks noChangeAspect="true"/>
          </p:cNvPicPr>
          <p:nvPr/>
        </p:nvPicPr>
        <p:blipFill>
          <a:blip r:embed="rId3"/>
          <a:srcRect l="7383" t="2497" r="7992" b="18332"/>
          <a:stretch>
            <a:fillRect/>
          </a:stretch>
        </p:blipFill>
        <p:spPr>
          <a:xfrm>
            <a:off x="6288170" y="1221589"/>
            <a:ext cx="3682545" cy="4873658"/>
          </a:xfrm>
          <a:prstGeom prst="rect">
            <a:avLst/>
          </a:prstGeom>
          <a:effectLst>
            <a:glow rad="228600">
              <a:schemeClr val="accent4">
                <a:satMod val="175000"/>
                <a:alpha val="40000"/>
              </a:schemeClr>
            </a:glow>
          </a:effectLst>
        </p:spPr>
      </p:pic>
      <p:pic>
        <p:nvPicPr>
          <p:cNvPr id="6" name="图片 5" descr="手册封面_00"/>
          <p:cNvPicPr>
            <a:picLocks noChangeAspect="true"/>
          </p:cNvPicPr>
          <p:nvPr/>
        </p:nvPicPr>
        <p:blipFill>
          <a:blip r:embed="rId4"/>
          <a:srcRect l="6363" t="5673" r="8479" b="13950"/>
          <a:stretch>
            <a:fillRect/>
          </a:stretch>
        </p:blipFill>
        <p:spPr>
          <a:xfrm>
            <a:off x="7631664" y="1701590"/>
            <a:ext cx="3682545" cy="4915140"/>
          </a:xfrm>
          <a:prstGeom prst="rect">
            <a:avLst/>
          </a:prstGeom>
          <a:effectLst>
            <a:glow rad="228600">
              <a:schemeClr val="accent4">
                <a:satMod val="175000"/>
                <a:alpha val="40000"/>
              </a:schemeClr>
            </a:glow>
          </a:effectLst>
        </p:spPr>
      </p:pic>
      <p:pic>
        <p:nvPicPr>
          <p:cNvPr id="5" name="图片 4"/>
          <p:cNvPicPr>
            <a:picLocks noChangeAspect="true"/>
          </p:cNvPicPr>
          <p:nvPr/>
        </p:nvPicPr>
        <p:blipFill>
          <a:blip r:embed="rId5"/>
          <a:srcRect l="15482" t="10253" r="41089" b="40159"/>
          <a:stretch>
            <a:fillRect/>
          </a:stretch>
        </p:blipFill>
        <p:spPr>
          <a:xfrm>
            <a:off x="3687531" y="3183074"/>
            <a:ext cx="5065828" cy="3254185"/>
          </a:xfrm>
          <a:prstGeom prst="rect">
            <a:avLst/>
          </a:prstGeom>
          <a:ln>
            <a:solidFill>
              <a:schemeClr val="accent5"/>
            </a:solid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100"/>
                            </p:stCondLst>
                            <p:childTnLst>
                              <p:par>
                                <p:cTn id="14" presetID="2" presetClass="entr" presetSubtype="4"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2100"/>
                            </p:stCondLst>
                            <p:childTnLst>
                              <p:par>
                                <p:cTn id="19" presetID="2" presetClass="entr" presetSubtype="4" fill="hold" nodeType="after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par>
                          <p:cTn id="23" fill="hold">
                            <p:stCondLst>
                              <p:cond delay="3100"/>
                            </p:stCondLst>
                            <p:childTnLst>
                              <p:par>
                                <p:cTn id="24" presetID="2" presetClass="entr" presetSubtype="2" fill="hold" nodeType="after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1+#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true"/>
          </p:cNvPicPr>
          <p:nvPr/>
        </p:nvPicPr>
        <p:blipFill>
          <a:blip r:embed="rId1"/>
          <a:srcRect l="14573" t="9174" r="15743" b="34049"/>
          <a:stretch>
            <a:fillRect/>
          </a:stretch>
        </p:blipFill>
        <p:spPr>
          <a:xfrm>
            <a:off x="48160" y="261588"/>
            <a:ext cx="12004251" cy="5501807"/>
          </a:xfrm>
          <a:prstGeom prst="rect">
            <a:avLst/>
          </a:prstGeom>
        </p:spPr>
      </p:pic>
      <p:pic>
        <p:nvPicPr>
          <p:cNvPr id="2" name="图片 1"/>
          <p:cNvPicPr>
            <a:picLocks noChangeAspect="true"/>
          </p:cNvPicPr>
          <p:nvPr/>
        </p:nvPicPr>
        <p:blipFill>
          <a:blip r:embed="rId2"/>
          <a:srcRect l="14958" t="17074" r="16323" b="9401"/>
          <a:stretch>
            <a:fillRect/>
          </a:stretch>
        </p:blipFill>
        <p:spPr>
          <a:xfrm>
            <a:off x="2063824" y="837250"/>
            <a:ext cx="9120861" cy="5489956"/>
          </a:xfrm>
          <a:prstGeom prst="rect">
            <a:avLst/>
          </a:prstGeom>
          <a:ln>
            <a:solidFill>
              <a:schemeClr val="accent5"/>
            </a:solid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870857" y="1439183"/>
            <a:ext cx="10290629" cy="445588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11" name="文本框 6"/>
          <p:cNvSpPr txBox="true">
            <a:spLocks noChangeArrowheads="true"/>
          </p:cNvSpPr>
          <p:nvPr/>
        </p:nvSpPr>
        <p:spPr bwMode="auto">
          <a:xfrm>
            <a:off x="4247727" y="3043767"/>
            <a:ext cx="5126567" cy="81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eaLnBrk="1" hangingPunct="1">
              <a:buFont typeface="Arial" panose="020B0604020202020204" pitchFamily="34" charset="0"/>
              <a:buNone/>
              <a:defRPr/>
            </a:pPr>
            <a:r>
              <a:rPr lang="zh-CN" sz="3600" b="1" dirty="0">
                <a:solidFill>
                  <a:schemeClr val="tx1">
                    <a:lumMod val="75000"/>
                    <a:lumOff val="25000"/>
                  </a:schemeClr>
                </a:solidFill>
                <a:latin typeface="微软雅黑" panose="020B0503020204020204" pitchFamily="34" charset="-122"/>
                <a:ea typeface="微软雅黑" panose="020B0503020204020204" pitchFamily="34" charset="-122"/>
                <a:sym typeface="+mn-ea"/>
              </a:rPr>
              <a:t>见证服务业务介绍</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KSO_GN2"/>
          <p:cNvSpPr>
            <a:spLocks noChangeArrowheads="true"/>
          </p:cNvSpPr>
          <p:nvPr/>
        </p:nvSpPr>
        <p:spPr bwMode="auto">
          <a:xfrm rot="10800000" flipV="true">
            <a:off x="3040592" y="2760980"/>
            <a:ext cx="1092835" cy="1094105"/>
          </a:xfrm>
          <a:prstGeom prst="ellipse">
            <a:avLst/>
          </a:prstGeom>
          <a:solidFill>
            <a:srgbClr val="3FA4DE"/>
          </a:solidFill>
          <a:ln>
            <a:noFill/>
          </a:ln>
          <a:effectLst>
            <a:outerShdw blurRad="127000" dist="1270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false" anchor="ctr" anchorCtr="false" forceAA="false" compatLnSpc="true">
            <a:noAutofit/>
          </a:bodyPr>
          <a:p>
            <a:pPr lvl="0" algn="ctr">
              <a:buClrTx/>
              <a:buSzTx/>
              <a:buFontTx/>
            </a:pPr>
            <a:r>
              <a:rPr lang="zh-CN" altLang="en-US" sz="3600">
                <a:solidFill>
                  <a:schemeClr val="tx1"/>
                </a:solidFill>
                <a:cs typeface="+mn-ea"/>
                <a:sym typeface="+mn-lt"/>
              </a:rPr>
              <a:t>一</a:t>
            </a:r>
            <a:endParaRPr lang="zh-CN" altLang="en-US" sz="3600">
              <a:solidFill>
                <a:schemeClr val="tx1"/>
              </a:solidFill>
              <a:cs typeface="+mn-ea"/>
              <a:sym typeface="+mn-lt"/>
            </a:endParaRPr>
          </a:p>
        </p:txBody>
      </p:sp>
    </p:spTree>
  </p:cSld>
  <p:clrMapOvr>
    <a:masterClrMapping/>
  </p:clrMapOvr>
  <p:transition spd="slow">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bwMode="auto">
          <a:xfrm>
            <a:off x="870857" y="1439183"/>
            <a:ext cx="10290629" cy="4455885"/>
          </a:xfrm>
          <a:prstGeom prst="rect">
            <a:avLst/>
          </a:prstGeom>
          <a:noFill/>
          <a:ln w="9525" cap="flat" cmpd="sng" algn="ctr">
            <a:solidFill>
              <a:schemeClr val="accent5">
                <a:lumMod val="75000"/>
              </a:schemeClr>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1252855" y="2825115"/>
            <a:ext cx="9551035" cy="988060"/>
            <a:chOff x="3103624" y="2157503"/>
            <a:chExt cx="4954527" cy="988263"/>
          </a:xfrm>
        </p:grpSpPr>
        <p:grpSp>
          <p:nvGrpSpPr>
            <p:cNvPr id="7" name="组合 6"/>
            <p:cNvGrpSpPr/>
            <p:nvPr/>
          </p:nvGrpSpPr>
          <p:grpSpPr>
            <a:xfrm>
              <a:off x="3103624" y="2157503"/>
              <a:ext cx="590264" cy="847265"/>
              <a:chOff x="2190198" y="2228556"/>
              <a:chExt cx="334436" cy="480049"/>
            </a:xfrm>
          </p:grpSpPr>
          <p:sp>
            <p:nvSpPr>
              <p:cNvPr id="8" name="椭圆 7"/>
              <p:cNvSpPr/>
              <p:nvPr/>
            </p:nvSpPr>
            <p:spPr bwMode="auto">
              <a:xfrm>
                <a:off x="2190198" y="2228556"/>
                <a:ext cx="246325" cy="480049"/>
              </a:xfrm>
              <a:prstGeom prst="ellipse">
                <a:avLst/>
              </a:prstGeom>
              <a:solidFill>
                <a:schemeClr val="accent5"/>
              </a:solid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2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true"/>
              <p:nvPr/>
            </p:nvSpPr>
            <p:spPr>
              <a:xfrm>
                <a:off x="2214519" y="2269825"/>
                <a:ext cx="310115" cy="400520"/>
              </a:xfrm>
              <a:prstGeom prst="rect">
                <a:avLst/>
              </a:prstGeom>
              <a:noFill/>
            </p:spPr>
            <p:txBody>
              <a:bodyPr wrap="square" rtlCol="0">
                <a:spAutoFit/>
              </a:bodyPr>
              <a:lstStyle/>
              <a:p>
                <a:r>
                  <a:rPr lang="zh-CN" altLang="en-US" sz="4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三</a:t>
                </a:r>
                <a:endParaRPr lang="zh-CN" altLang="en-US" sz="400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 name="矩形 2"/>
            <p:cNvSpPr/>
            <p:nvPr/>
          </p:nvSpPr>
          <p:spPr bwMode="auto">
            <a:xfrm>
              <a:off x="3657572" y="2157503"/>
              <a:ext cx="4400579" cy="988263"/>
            </a:xfrm>
            <a:prstGeom prst="rect">
              <a:avLst/>
            </a:prstGeom>
            <a:no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true"/>
            <p:nvPr/>
          </p:nvSpPr>
          <p:spPr>
            <a:xfrm>
              <a:off x="3736806" y="2381069"/>
              <a:ext cx="4206973" cy="522077"/>
            </a:xfrm>
            <a:prstGeom prst="rect">
              <a:avLst/>
            </a:prstGeom>
            <a:noFill/>
          </p:spPr>
          <p:txBody>
            <a:bodyPr wrap="square" rtlCol="0">
              <a:spAutoFit/>
            </a:bodyPr>
            <a:lstStyle/>
            <a:p>
              <a:pPr algn="dist"/>
              <a:r>
                <a:rPr lang="zh-CN" altLang="en-US" sz="28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rPr>
                <a:t>国采中心房屋出租信息系统使用规则（试行）介绍</a:t>
              </a:r>
              <a:endParaRPr lang="zh-CN" altLang="en-US" sz="2800">
                <a:solidFill>
                  <a:schemeClr val="accent3"/>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2" name="图片 1"/>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4" name="直接连接符 3"/>
          <p:cNvCxnSpPr/>
          <p:nvPr/>
        </p:nvCxnSpPr>
        <p:spPr>
          <a:xfrm flipV="true">
            <a:off x="633730" y="1243330"/>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134"/>
          <p:cNvGrpSpPr/>
          <p:nvPr/>
        </p:nvGrpSpPr>
        <p:grpSpPr>
          <a:xfrm>
            <a:off x="5081016" y="2775576"/>
            <a:ext cx="2089928" cy="3231617"/>
            <a:chOff x="3606801" y="1272140"/>
            <a:chExt cx="1920875" cy="2970213"/>
          </a:xfrm>
        </p:grpSpPr>
        <p:sp>
          <p:nvSpPr>
            <p:cNvPr id="70" name="Freeform 37"/>
            <p:cNvSpPr/>
            <p:nvPr/>
          </p:nvSpPr>
          <p:spPr bwMode="auto">
            <a:xfrm>
              <a:off x="4586288" y="1272140"/>
              <a:ext cx="885825" cy="628650"/>
            </a:xfrm>
            <a:custGeom>
              <a:avLst/>
              <a:gdLst/>
              <a:ahLst/>
              <a:cxnLst>
                <a:cxn ang="0">
                  <a:pos x="626" y="266"/>
                </a:cxn>
                <a:cxn ang="0">
                  <a:pos x="839" y="594"/>
                </a:cxn>
                <a:cxn ang="0">
                  <a:pos x="0" y="594"/>
                </a:cxn>
                <a:cxn ang="0">
                  <a:pos x="0" y="0"/>
                </a:cxn>
                <a:cxn ang="0">
                  <a:pos x="626" y="266"/>
                </a:cxn>
              </a:cxnLst>
              <a:rect l="0" t="0" r="r" b="b"/>
              <a:pathLst>
                <a:path w="839" h="594">
                  <a:moveTo>
                    <a:pt x="626" y="266"/>
                  </a:moveTo>
                  <a:cubicBezTo>
                    <a:pt x="724" y="364"/>
                    <a:pt x="795" y="473"/>
                    <a:pt x="839" y="594"/>
                  </a:cubicBezTo>
                  <a:cubicBezTo>
                    <a:pt x="0" y="594"/>
                    <a:pt x="0" y="594"/>
                    <a:pt x="0" y="594"/>
                  </a:cubicBezTo>
                  <a:cubicBezTo>
                    <a:pt x="0" y="0"/>
                    <a:pt x="0" y="0"/>
                    <a:pt x="0" y="0"/>
                  </a:cubicBezTo>
                  <a:cubicBezTo>
                    <a:pt x="244" y="4"/>
                    <a:pt x="452" y="92"/>
                    <a:pt x="626" y="266"/>
                  </a:cubicBezTo>
                  <a:close/>
                </a:path>
              </a:pathLst>
            </a:custGeom>
            <a:solidFill>
              <a:schemeClr val="accent1"/>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71" name="Group 104"/>
            <p:cNvGrpSpPr/>
            <p:nvPr/>
          </p:nvGrpSpPr>
          <p:grpSpPr>
            <a:xfrm>
              <a:off x="4089401" y="3400978"/>
              <a:ext cx="963612" cy="841375"/>
              <a:chOff x="4089401" y="2825751"/>
              <a:chExt cx="963612" cy="841375"/>
            </a:xfrm>
            <a:solidFill>
              <a:schemeClr val="tx1">
                <a:lumMod val="65000"/>
                <a:lumOff val="35000"/>
              </a:schemeClr>
            </a:solidFill>
            <a:effectLst>
              <a:outerShdw blurRad="76200" dir="13500000" sy="23000" kx="1200000" algn="br" rotWithShape="0">
                <a:prstClr val="black">
                  <a:alpha val="20000"/>
                </a:prstClr>
              </a:outerShdw>
            </a:effectLst>
          </p:grpSpPr>
          <p:sp>
            <p:nvSpPr>
              <p:cNvPr id="88" name="Freeform 36"/>
              <p:cNvSpPr/>
              <p:nvPr/>
            </p:nvSpPr>
            <p:spPr bwMode="auto">
              <a:xfrm>
                <a:off x="4203701" y="3382963"/>
                <a:ext cx="736600" cy="284163"/>
              </a:xfrm>
              <a:custGeom>
                <a:avLst/>
                <a:gdLst/>
                <a:ahLst/>
                <a:cxnLst>
                  <a:cxn ang="0">
                    <a:pos x="682" y="13"/>
                  </a:cxn>
                  <a:cxn ang="0">
                    <a:pos x="696" y="47"/>
                  </a:cxn>
                  <a:cxn ang="0">
                    <a:pos x="682" y="80"/>
                  </a:cxn>
                  <a:cxn ang="0">
                    <a:pos x="649" y="94"/>
                  </a:cxn>
                  <a:cxn ang="0">
                    <a:pos x="596" y="94"/>
                  </a:cxn>
                  <a:cxn ang="0">
                    <a:pos x="446" y="194"/>
                  </a:cxn>
                  <a:cxn ang="0">
                    <a:pos x="410" y="213"/>
                  </a:cxn>
                  <a:cxn ang="0">
                    <a:pos x="411" y="221"/>
                  </a:cxn>
                  <a:cxn ang="0">
                    <a:pos x="411" y="249"/>
                  </a:cxn>
                  <a:cxn ang="0">
                    <a:pos x="349" y="268"/>
                  </a:cxn>
                  <a:cxn ang="0">
                    <a:pos x="285" y="249"/>
                  </a:cxn>
                  <a:cxn ang="0">
                    <a:pos x="285" y="221"/>
                  </a:cxn>
                  <a:cxn ang="0">
                    <a:pos x="286" y="212"/>
                  </a:cxn>
                  <a:cxn ang="0">
                    <a:pos x="245" y="194"/>
                  </a:cxn>
                  <a:cxn ang="0">
                    <a:pos x="89" y="94"/>
                  </a:cxn>
                  <a:cxn ang="0">
                    <a:pos x="47" y="94"/>
                  </a:cxn>
                  <a:cxn ang="0">
                    <a:pos x="14" y="80"/>
                  </a:cxn>
                  <a:cxn ang="0">
                    <a:pos x="0" y="47"/>
                  </a:cxn>
                  <a:cxn ang="0">
                    <a:pos x="14" y="13"/>
                  </a:cxn>
                  <a:cxn ang="0">
                    <a:pos x="47" y="0"/>
                  </a:cxn>
                  <a:cxn ang="0">
                    <a:pos x="649" y="0"/>
                  </a:cxn>
                  <a:cxn ang="0">
                    <a:pos x="682" y="13"/>
                  </a:cxn>
                </a:cxnLst>
                <a:rect l="0" t="0" r="r" b="b"/>
                <a:pathLst>
                  <a:path w="696" h="268">
                    <a:moveTo>
                      <a:pt x="682" y="13"/>
                    </a:moveTo>
                    <a:cubicBezTo>
                      <a:pt x="691" y="23"/>
                      <a:pt x="696" y="34"/>
                      <a:pt x="696" y="47"/>
                    </a:cubicBezTo>
                    <a:cubicBezTo>
                      <a:pt x="696" y="60"/>
                      <a:pt x="691" y="71"/>
                      <a:pt x="682" y="80"/>
                    </a:cubicBezTo>
                    <a:cubicBezTo>
                      <a:pt x="673" y="89"/>
                      <a:pt x="662" y="94"/>
                      <a:pt x="649" y="94"/>
                    </a:cubicBezTo>
                    <a:cubicBezTo>
                      <a:pt x="596" y="94"/>
                      <a:pt x="596" y="94"/>
                      <a:pt x="596" y="94"/>
                    </a:cubicBezTo>
                    <a:cubicBezTo>
                      <a:pt x="555" y="128"/>
                      <a:pt x="505" y="161"/>
                      <a:pt x="446" y="194"/>
                    </a:cubicBezTo>
                    <a:cubicBezTo>
                      <a:pt x="434" y="200"/>
                      <a:pt x="423" y="206"/>
                      <a:pt x="410" y="213"/>
                    </a:cubicBezTo>
                    <a:cubicBezTo>
                      <a:pt x="411" y="215"/>
                      <a:pt x="411" y="218"/>
                      <a:pt x="411" y="221"/>
                    </a:cubicBezTo>
                    <a:cubicBezTo>
                      <a:pt x="411" y="249"/>
                      <a:pt x="411" y="249"/>
                      <a:pt x="411" y="249"/>
                    </a:cubicBezTo>
                    <a:cubicBezTo>
                      <a:pt x="390" y="262"/>
                      <a:pt x="370" y="268"/>
                      <a:pt x="349" y="268"/>
                    </a:cubicBezTo>
                    <a:cubicBezTo>
                      <a:pt x="328" y="268"/>
                      <a:pt x="306" y="262"/>
                      <a:pt x="285" y="249"/>
                    </a:cubicBezTo>
                    <a:cubicBezTo>
                      <a:pt x="285" y="221"/>
                      <a:pt x="285" y="221"/>
                      <a:pt x="285" y="221"/>
                    </a:cubicBezTo>
                    <a:cubicBezTo>
                      <a:pt x="285" y="218"/>
                      <a:pt x="285" y="215"/>
                      <a:pt x="286" y="212"/>
                    </a:cubicBezTo>
                    <a:cubicBezTo>
                      <a:pt x="272" y="206"/>
                      <a:pt x="258" y="200"/>
                      <a:pt x="245" y="194"/>
                    </a:cubicBezTo>
                    <a:cubicBezTo>
                      <a:pt x="189" y="166"/>
                      <a:pt x="137" y="133"/>
                      <a:pt x="89" y="94"/>
                    </a:cubicBezTo>
                    <a:cubicBezTo>
                      <a:pt x="47" y="94"/>
                      <a:pt x="47" y="94"/>
                      <a:pt x="47" y="94"/>
                    </a:cubicBezTo>
                    <a:cubicBezTo>
                      <a:pt x="34" y="94"/>
                      <a:pt x="23" y="89"/>
                      <a:pt x="14" y="80"/>
                    </a:cubicBezTo>
                    <a:cubicBezTo>
                      <a:pt x="5" y="71"/>
                      <a:pt x="0" y="60"/>
                      <a:pt x="0" y="47"/>
                    </a:cubicBezTo>
                    <a:cubicBezTo>
                      <a:pt x="0" y="34"/>
                      <a:pt x="5" y="23"/>
                      <a:pt x="14" y="13"/>
                    </a:cubicBezTo>
                    <a:cubicBezTo>
                      <a:pt x="23" y="4"/>
                      <a:pt x="34" y="0"/>
                      <a:pt x="47" y="0"/>
                    </a:cubicBezTo>
                    <a:cubicBezTo>
                      <a:pt x="649" y="0"/>
                      <a:pt x="649" y="0"/>
                      <a:pt x="649" y="0"/>
                    </a:cubicBezTo>
                    <a:cubicBezTo>
                      <a:pt x="662" y="0"/>
                      <a:pt x="673" y="4"/>
                      <a:pt x="682" y="13"/>
                    </a:cubicBezTo>
                    <a:close/>
                  </a:path>
                </a:pathLst>
              </a:custGeom>
              <a:solidFill>
                <a:schemeClr val="tx1">
                  <a:lumMod val="90000"/>
                  <a:lumOff val="10000"/>
                </a:schemeClr>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9" name="Freeform 38"/>
              <p:cNvSpPr>
                <a:spLocks noEditPoints="true"/>
              </p:cNvSpPr>
              <p:nvPr/>
            </p:nvSpPr>
            <p:spPr bwMode="auto">
              <a:xfrm>
                <a:off x="4089401" y="2825751"/>
                <a:ext cx="496888" cy="500063"/>
              </a:xfrm>
              <a:custGeom>
                <a:avLst/>
                <a:gdLst/>
                <a:ahLst/>
                <a:cxnLst>
                  <a:cxn ang="0">
                    <a:pos x="471" y="0"/>
                  </a:cxn>
                  <a:cxn ang="0">
                    <a:pos x="471" y="126"/>
                  </a:cxn>
                  <a:cxn ang="0">
                    <a:pos x="64" y="126"/>
                  </a:cxn>
                  <a:cxn ang="0">
                    <a:pos x="19" y="107"/>
                  </a:cxn>
                  <a:cxn ang="0">
                    <a:pos x="1" y="63"/>
                  </a:cxn>
                  <a:cxn ang="0">
                    <a:pos x="19" y="18"/>
                  </a:cxn>
                  <a:cxn ang="0">
                    <a:pos x="64" y="0"/>
                  </a:cxn>
                  <a:cxn ang="0">
                    <a:pos x="471" y="0"/>
                  </a:cxn>
                  <a:cxn ang="0">
                    <a:pos x="471" y="175"/>
                  </a:cxn>
                  <a:cxn ang="0">
                    <a:pos x="471" y="301"/>
                  </a:cxn>
                  <a:cxn ang="0">
                    <a:pos x="63" y="301"/>
                  </a:cxn>
                  <a:cxn ang="0">
                    <a:pos x="18" y="282"/>
                  </a:cxn>
                  <a:cxn ang="0">
                    <a:pos x="0" y="238"/>
                  </a:cxn>
                  <a:cxn ang="0">
                    <a:pos x="0" y="237"/>
                  </a:cxn>
                  <a:cxn ang="0">
                    <a:pos x="18" y="193"/>
                  </a:cxn>
                  <a:cxn ang="0">
                    <a:pos x="63" y="175"/>
                  </a:cxn>
                  <a:cxn ang="0">
                    <a:pos x="471" y="175"/>
                  </a:cxn>
                  <a:cxn ang="0">
                    <a:pos x="471" y="347"/>
                  </a:cxn>
                  <a:cxn ang="0">
                    <a:pos x="471" y="473"/>
                  </a:cxn>
                  <a:cxn ang="0">
                    <a:pos x="64" y="473"/>
                  </a:cxn>
                  <a:cxn ang="0">
                    <a:pos x="20" y="455"/>
                  </a:cxn>
                  <a:cxn ang="0">
                    <a:pos x="1" y="410"/>
                  </a:cxn>
                  <a:cxn ang="0">
                    <a:pos x="20" y="365"/>
                  </a:cxn>
                  <a:cxn ang="0">
                    <a:pos x="64" y="347"/>
                  </a:cxn>
                  <a:cxn ang="0">
                    <a:pos x="471" y="347"/>
                  </a:cxn>
                </a:cxnLst>
                <a:rect l="0" t="0" r="r" b="b"/>
                <a:pathLst>
                  <a:path w="471" h="473">
                    <a:moveTo>
                      <a:pt x="471" y="0"/>
                    </a:moveTo>
                    <a:cubicBezTo>
                      <a:pt x="471" y="126"/>
                      <a:pt x="471" y="126"/>
                      <a:pt x="471" y="126"/>
                    </a:cubicBezTo>
                    <a:cubicBezTo>
                      <a:pt x="64" y="126"/>
                      <a:pt x="64" y="126"/>
                      <a:pt x="64" y="126"/>
                    </a:cubicBezTo>
                    <a:cubicBezTo>
                      <a:pt x="46" y="126"/>
                      <a:pt x="32" y="120"/>
                      <a:pt x="19" y="107"/>
                    </a:cubicBezTo>
                    <a:cubicBezTo>
                      <a:pt x="7" y="95"/>
                      <a:pt x="1" y="80"/>
                      <a:pt x="1" y="63"/>
                    </a:cubicBezTo>
                    <a:cubicBezTo>
                      <a:pt x="1" y="45"/>
                      <a:pt x="7" y="30"/>
                      <a:pt x="19" y="18"/>
                    </a:cubicBezTo>
                    <a:cubicBezTo>
                      <a:pt x="32" y="6"/>
                      <a:pt x="46" y="0"/>
                      <a:pt x="64" y="0"/>
                    </a:cubicBezTo>
                    <a:lnTo>
                      <a:pt x="471" y="0"/>
                    </a:lnTo>
                    <a:close/>
                    <a:moveTo>
                      <a:pt x="471" y="175"/>
                    </a:moveTo>
                    <a:cubicBezTo>
                      <a:pt x="471" y="301"/>
                      <a:pt x="471" y="301"/>
                      <a:pt x="471" y="301"/>
                    </a:cubicBezTo>
                    <a:cubicBezTo>
                      <a:pt x="63" y="301"/>
                      <a:pt x="63" y="301"/>
                      <a:pt x="63" y="301"/>
                    </a:cubicBezTo>
                    <a:cubicBezTo>
                      <a:pt x="46" y="301"/>
                      <a:pt x="31" y="295"/>
                      <a:pt x="18" y="282"/>
                    </a:cubicBezTo>
                    <a:cubicBezTo>
                      <a:pt x="6" y="270"/>
                      <a:pt x="0" y="255"/>
                      <a:pt x="0" y="238"/>
                    </a:cubicBezTo>
                    <a:cubicBezTo>
                      <a:pt x="0" y="237"/>
                      <a:pt x="0" y="237"/>
                      <a:pt x="0" y="237"/>
                    </a:cubicBezTo>
                    <a:cubicBezTo>
                      <a:pt x="0" y="220"/>
                      <a:pt x="6" y="206"/>
                      <a:pt x="18" y="193"/>
                    </a:cubicBezTo>
                    <a:cubicBezTo>
                      <a:pt x="31" y="181"/>
                      <a:pt x="46" y="175"/>
                      <a:pt x="63" y="175"/>
                    </a:cubicBezTo>
                    <a:lnTo>
                      <a:pt x="471" y="175"/>
                    </a:lnTo>
                    <a:close/>
                    <a:moveTo>
                      <a:pt x="471" y="347"/>
                    </a:moveTo>
                    <a:cubicBezTo>
                      <a:pt x="471" y="473"/>
                      <a:pt x="471" y="473"/>
                      <a:pt x="471" y="473"/>
                    </a:cubicBezTo>
                    <a:cubicBezTo>
                      <a:pt x="64" y="473"/>
                      <a:pt x="64" y="473"/>
                      <a:pt x="64" y="473"/>
                    </a:cubicBezTo>
                    <a:cubicBezTo>
                      <a:pt x="47" y="473"/>
                      <a:pt x="32" y="467"/>
                      <a:pt x="20" y="455"/>
                    </a:cubicBezTo>
                    <a:cubicBezTo>
                      <a:pt x="7" y="442"/>
                      <a:pt x="1" y="428"/>
                      <a:pt x="1" y="410"/>
                    </a:cubicBezTo>
                    <a:cubicBezTo>
                      <a:pt x="1" y="393"/>
                      <a:pt x="7" y="378"/>
                      <a:pt x="20" y="365"/>
                    </a:cubicBezTo>
                    <a:cubicBezTo>
                      <a:pt x="32" y="353"/>
                      <a:pt x="47" y="347"/>
                      <a:pt x="64" y="347"/>
                    </a:cubicBezTo>
                    <a:lnTo>
                      <a:pt x="471" y="347"/>
                    </a:lnTo>
                    <a:close/>
                  </a:path>
                </a:pathLst>
              </a:custGeom>
              <a:solidFill>
                <a:schemeClr val="tx1">
                  <a:lumMod val="90000"/>
                  <a:lumOff val="10000"/>
                </a:schemeClr>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0" name="Freeform 39"/>
              <p:cNvSpPr>
                <a:spLocks noEditPoints="true"/>
              </p:cNvSpPr>
              <p:nvPr/>
            </p:nvSpPr>
            <p:spPr bwMode="auto">
              <a:xfrm>
                <a:off x="4586288" y="2825751"/>
                <a:ext cx="466725" cy="500063"/>
              </a:xfrm>
              <a:custGeom>
                <a:avLst/>
                <a:gdLst/>
                <a:ahLst/>
                <a:cxnLst>
                  <a:cxn ang="0">
                    <a:pos x="0" y="473"/>
                  </a:cxn>
                  <a:cxn ang="0">
                    <a:pos x="0" y="347"/>
                  </a:cxn>
                  <a:cxn ang="0">
                    <a:pos x="378" y="347"/>
                  </a:cxn>
                  <a:cxn ang="0">
                    <a:pos x="422" y="365"/>
                  </a:cxn>
                  <a:cxn ang="0">
                    <a:pos x="441" y="410"/>
                  </a:cxn>
                  <a:cxn ang="0">
                    <a:pos x="422" y="455"/>
                  </a:cxn>
                  <a:cxn ang="0">
                    <a:pos x="378" y="473"/>
                  </a:cxn>
                  <a:cxn ang="0">
                    <a:pos x="0" y="473"/>
                  </a:cxn>
                  <a:cxn ang="0">
                    <a:pos x="0" y="175"/>
                  </a:cxn>
                  <a:cxn ang="0">
                    <a:pos x="376" y="175"/>
                  </a:cxn>
                  <a:cxn ang="0">
                    <a:pos x="421" y="193"/>
                  </a:cxn>
                  <a:cxn ang="0">
                    <a:pos x="440" y="237"/>
                  </a:cxn>
                  <a:cxn ang="0">
                    <a:pos x="440" y="238"/>
                  </a:cxn>
                  <a:cxn ang="0">
                    <a:pos x="421" y="282"/>
                  </a:cxn>
                  <a:cxn ang="0">
                    <a:pos x="376" y="301"/>
                  </a:cxn>
                  <a:cxn ang="0">
                    <a:pos x="0" y="301"/>
                  </a:cxn>
                  <a:cxn ang="0">
                    <a:pos x="0" y="175"/>
                  </a:cxn>
                  <a:cxn ang="0">
                    <a:pos x="0" y="0"/>
                  </a:cxn>
                  <a:cxn ang="0">
                    <a:pos x="377" y="0"/>
                  </a:cxn>
                  <a:cxn ang="0">
                    <a:pos x="422" y="18"/>
                  </a:cxn>
                  <a:cxn ang="0">
                    <a:pos x="440" y="63"/>
                  </a:cxn>
                  <a:cxn ang="0">
                    <a:pos x="422" y="107"/>
                  </a:cxn>
                  <a:cxn ang="0">
                    <a:pos x="377" y="126"/>
                  </a:cxn>
                  <a:cxn ang="0">
                    <a:pos x="0" y="126"/>
                  </a:cxn>
                  <a:cxn ang="0">
                    <a:pos x="0" y="0"/>
                  </a:cxn>
                </a:cxnLst>
                <a:rect l="0" t="0" r="r" b="b"/>
                <a:pathLst>
                  <a:path w="441" h="473">
                    <a:moveTo>
                      <a:pt x="0" y="473"/>
                    </a:moveTo>
                    <a:cubicBezTo>
                      <a:pt x="0" y="347"/>
                      <a:pt x="0" y="347"/>
                      <a:pt x="0" y="347"/>
                    </a:cubicBezTo>
                    <a:cubicBezTo>
                      <a:pt x="378" y="347"/>
                      <a:pt x="378" y="347"/>
                      <a:pt x="378" y="347"/>
                    </a:cubicBezTo>
                    <a:cubicBezTo>
                      <a:pt x="395" y="347"/>
                      <a:pt x="410" y="353"/>
                      <a:pt x="422" y="365"/>
                    </a:cubicBezTo>
                    <a:cubicBezTo>
                      <a:pt x="434" y="378"/>
                      <a:pt x="441" y="393"/>
                      <a:pt x="441" y="410"/>
                    </a:cubicBezTo>
                    <a:cubicBezTo>
                      <a:pt x="441" y="428"/>
                      <a:pt x="434" y="442"/>
                      <a:pt x="422" y="455"/>
                    </a:cubicBezTo>
                    <a:cubicBezTo>
                      <a:pt x="410" y="467"/>
                      <a:pt x="395" y="473"/>
                      <a:pt x="378" y="473"/>
                    </a:cubicBezTo>
                    <a:lnTo>
                      <a:pt x="0" y="473"/>
                    </a:lnTo>
                    <a:close/>
                    <a:moveTo>
                      <a:pt x="0" y="175"/>
                    </a:moveTo>
                    <a:cubicBezTo>
                      <a:pt x="376" y="175"/>
                      <a:pt x="376" y="175"/>
                      <a:pt x="376" y="175"/>
                    </a:cubicBezTo>
                    <a:cubicBezTo>
                      <a:pt x="394" y="175"/>
                      <a:pt x="409" y="181"/>
                      <a:pt x="421" y="193"/>
                    </a:cubicBezTo>
                    <a:cubicBezTo>
                      <a:pt x="433" y="206"/>
                      <a:pt x="440" y="220"/>
                      <a:pt x="440" y="237"/>
                    </a:cubicBezTo>
                    <a:cubicBezTo>
                      <a:pt x="440" y="238"/>
                      <a:pt x="440" y="238"/>
                      <a:pt x="440" y="238"/>
                    </a:cubicBezTo>
                    <a:cubicBezTo>
                      <a:pt x="440" y="255"/>
                      <a:pt x="433" y="270"/>
                      <a:pt x="421" y="282"/>
                    </a:cubicBezTo>
                    <a:cubicBezTo>
                      <a:pt x="409" y="295"/>
                      <a:pt x="394" y="301"/>
                      <a:pt x="376" y="301"/>
                    </a:cubicBezTo>
                    <a:cubicBezTo>
                      <a:pt x="0" y="301"/>
                      <a:pt x="0" y="301"/>
                      <a:pt x="0" y="301"/>
                    </a:cubicBezTo>
                    <a:lnTo>
                      <a:pt x="0" y="175"/>
                    </a:lnTo>
                    <a:close/>
                    <a:moveTo>
                      <a:pt x="0" y="0"/>
                    </a:moveTo>
                    <a:cubicBezTo>
                      <a:pt x="377" y="0"/>
                      <a:pt x="377" y="0"/>
                      <a:pt x="377" y="0"/>
                    </a:cubicBezTo>
                    <a:cubicBezTo>
                      <a:pt x="395" y="0"/>
                      <a:pt x="409" y="6"/>
                      <a:pt x="422" y="18"/>
                    </a:cubicBezTo>
                    <a:cubicBezTo>
                      <a:pt x="434" y="30"/>
                      <a:pt x="440" y="45"/>
                      <a:pt x="440" y="63"/>
                    </a:cubicBezTo>
                    <a:cubicBezTo>
                      <a:pt x="440" y="80"/>
                      <a:pt x="434" y="95"/>
                      <a:pt x="422" y="107"/>
                    </a:cubicBezTo>
                    <a:cubicBezTo>
                      <a:pt x="409" y="120"/>
                      <a:pt x="395" y="126"/>
                      <a:pt x="377" y="126"/>
                    </a:cubicBezTo>
                    <a:cubicBezTo>
                      <a:pt x="0" y="126"/>
                      <a:pt x="0" y="126"/>
                      <a:pt x="0" y="126"/>
                    </a:cubicBezTo>
                    <a:lnTo>
                      <a:pt x="0" y="0"/>
                    </a:lnTo>
                    <a:close/>
                  </a:path>
                </a:pathLst>
              </a:custGeom>
              <a:solidFill>
                <a:schemeClr val="tx1">
                  <a:lumMod val="90000"/>
                  <a:lumOff val="10000"/>
                </a:schemeClr>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83" name="Freeform 40"/>
            <p:cNvSpPr/>
            <p:nvPr/>
          </p:nvSpPr>
          <p:spPr bwMode="auto">
            <a:xfrm>
              <a:off x="3662363" y="1272140"/>
              <a:ext cx="923925" cy="628650"/>
            </a:xfrm>
            <a:custGeom>
              <a:avLst/>
              <a:gdLst/>
              <a:ahLst/>
              <a:cxnLst>
                <a:cxn ang="0">
                  <a:pos x="856" y="0"/>
                </a:cxn>
                <a:cxn ang="0">
                  <a:pos x="873" y="0"/>
                </a:cxn>
                <a:cxn ang="0">
                  <a:pos x="873" y="594"/>
                </a:cxn>
                <a:cxn ang="0">
                  <a:pos x="0" y="594"/>
                </a:cxn>
                <a:cxn ang="0">
                  <a:pos x="213" y="266"/>
                </a:cxn>
                <a:cxn ang="0">
                  <a:pos x="856" y="0"/>
                </a:cxn>
              </a:cxnLst>
              <a:rect l="0" t="0" r="r" b="b"/>
              <a:pathLst>
                <a:path w="873" h="594">
                  <a:moveTo>
                    <a:pt x="856" y="0"/>
                  </a:moveTo>
                  <a:cubicBezTo>
                    <a:pt x="862" y="0"/>
                    <a:pt x="868" y="0"/>
                    <a:pt x="873" y="0"/>
                  </a:cubicBezTo>
                  <a:cubicBezTo>
                    <a:pt x="873" y="594"/>
                    <a:pt x="873" y="594"/>
                    <a:pt x="873" y="594"/>
                  </a:cubicBezTo>
                  <a:cubicBezTo>
                    <a:pt x="0" y="594"/>
                    <a:pt x="0" y="594"/>
                    <a:pt x="0" y="594"/>
                  </a:cubicBezTo>
                  <a:cubicBezTo>
                    <a:pt x="44" y="473"/>
                    <a:pt x="115" y="364"/>
                    <a:pt x="213" y="266"/>
                  </a:cubicBezTo>
                  <a:cubicBezTo>
                    <a:pt x="391" y="88"/>
                    <a:pt x="605" y="0"/>
                    <a:pt x="856" y="0"/>
                  </a:cubicBezTo>
                  <a:close/>
                </a:path>
              </a:pathLst>
            </a:custGeom>
            <a:solidFill>
              <a:schemeClr val="accent1">
                <a:lumMod val="75000"/>
              </a:schemeClr>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4" name="Freeform 41"/>
            <p:cNvSpPr/>
            <p:nvPr/>
          </p:nvSpPr>
          <p:spPr bwMode="auto">
            <a:xfrm>
              <a:off x="4586288" y="1984928"/>
              <a:ext cx="941388" cy="639763"/>
            </a:xfrm>
            <a:custGeom>
              <a:avLst/>
              <a:gdLst/>
              <a:ahLst/>
              <a:cxnLst>
                <a:cxn ang="0">
                  <a:pos x="0" y="606"/>
                </a:cxn>
                <a:cxn ang="0">
                  <a:pos x="0" y="0"/>
                </a:cxn>
                <a:cxn ang="0">
                  <a:pos x="864" y="0"/>
                </a:cxn>
                <a:cxn ang="0">
                  <a:pos x="892" y="235"/>
                </a:cxn>
                <a:cxn ang="0">
                  <a:pos x="816" y="606"/>
                </a:cxn>
                <a:cxn ang="0">
                  <a:pos x="0" y="606"/>
                </a:cxn>
              </a:cxnLst>
              <a:rect l="0" t="0" r="r" b="b"/>
              <a:pathLst>
                <a:path w="892" h="606">
                  <a:moveTo>
                    <a:pt x="0" y="606"/>
                  </a:moveTo>
                  <a:cubicBezTo>
                    <a:pt x="0" y="0"/>
                    <a:pt x="0" y="0"/>
                    <a:pt x="0" y="0"/>
                  </a:cubicBezTo>
                  <a:cubicBezTo>
                    <a:pt x="864" y="0"/>
                    <a:pt x="864" y="0"/>
                    <a:pt x="864" y="0"/>
                  </a:cubicBezTo>
                  <a:cubicBezTo>
                    <a:pt x="883" y="74"/>
                    <a:pt x="892" y="153"/>
                    <a:pt x="892" y="235"/>
                  </a:cubicBezTo>
                  <a:cubicBezTo>
                    <a:pt x="892" y="369"/>
                    <a:pt x="867" y="493"/>
                    <a:pt x="816" y="606"/>
                  </a:cubicBezTo>
                  <a:lnTo>
                    <a:pt x="0" y="606"/>
                  </a:lnTo>
                  <a:close/>
                </a:path>
              </a:pathLst>
            </a:custGeom>
            <a:solidFill>
              <a:schemeClr val="accent1"/>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5" name="Freeform 42"/>
            <p:cNvSpPr/>
            <p:nvPr/>
          </p:nvSpPr>
          <p:spPr bwMode="auto">
            <a:xfrm>
              <a:off x="3606801" y="1984928"/>
              <a:ext cx="979488" cy="639763"/>
            </a:xfrm>
            <a:custGeom>
              <a:avLst/>
              <a:gdLst/>
              <a:ahLst/>
              <a:cxnLst>
                <a:cxn ang="0">
                  <a:pos x="926" y="606"/>
                </a:cxn>
                <a:cxn ang="0">
                  <a:pos x="76" y="606"/>
                </a:cxn>
                <a:cxn ang="0">
                  <a:pos x="0" y="235"/>
                </a:cxn>
                <a:cxn ang="0">
                  <a:pos x="29" y="0"/>
                </a:cxn>
                <a:cxn ang="0">
                  <a:pos x="926" y="0"/>
                </a:cxn>
                <a:cxn ang="0">
                  <a:pos x="926" y="606"/>
                </a:cxn>
              </a:cxnLst>
              <a:rect l="0" t="0" r="r" b="b"/>
              <a:pathLst>
                <a:path w="926" h="606">
                  <a:moveTo>
                    <a:pt x="926" y="606"/>
                  </a:moveTo>
                  <a:cubicBezTo>
                    <a:pt x="76" y="606"/>
                    <a:pt x="76" y="606"/>
                    <a:pt x="76" y="606"/>
                  </a:cubicBezTo>
                  <a:cubicBezTo>
                    <a:pt x="25" y="493"/>
                    <a:pt x="0" y="369"/>
                    <a:pt x="0" y="235"/>
                  </a:cubicBezTo>
                  <a:cubicBezTo>
                    <a:pt x="0" y="153"/>
                    <a:pt x="10" y="74"/>
                    <a:pt x="29" y="0"/>
                  </a:cubicBezTo>
                  <a:cubicBezTo>
                    <a:pt x="926" y="0"/>
                    <a:pt x="926" y="0"/>
                    <a:pt x="926" y="0"/>
                  </a:cubicBezTo>
                  <a:lnTo>
                    <a:pt x="926" y="606"/>
                  </a:lnTo>
                  <a:close/>
                </a:path>
              </a:pathLst>
            </a:custGeom>
            <a:solidFill>
              <a:schemeClr val="accent1">
                <a:lumMod val="75000"/>
              </a:schemeClr>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6" name="Freeform 43"/>
            <p:cNvSpPr/>
            <p:nvPr/>
          </p:nvSpPr>
          <p:spPr bwMode="auto">
            <a:xfrm>
              <a:off x="3730626" y="2710415"/>
              <a:ext cx="855663" cy="641350"/>
            </a:xfrm>
            <a:custGeom>
              <a:avLst/>
              <a:gdLst/>
              <a:ahLst/>
              <a:cxnLst>
                <a:cxn ang="0">
                  <a:pos x="809" y="0"/>
                </a:cxn>
                <a:cxn ang="0">
                  <a:pos x="809" y="607"/>
                </a:cxn>
                <a:cxn ang="0">
                  <a:pos x="339" y="607"/>
                </a:cxn>
                <a:cxn ang="0">
                  <a:pos x="339" y="607"/>
                </a:cxn>
                <a:cxn ang="0">
                  <a:pos x="91" y="129"/>
                </a:cxn>
                <a:cxn ang="0">
                  <a:pos x="84" y="120"/>
                </a:cxn>
                <a:cxn ang="0">
                  <a:pos x="0" y="0"/>
                </a:cxn>
                <a:cxn ang="0">
                  <a:pos x="809" y="0"/>
                </a:cxn>
              </a:cxnLst>
              <a:rect l="0" t="0" r="r" b="b"/>
              <a:pathLst>
                <a:path w="809" h="607">
                  <a:moveTo>
                    <a:pt x="809" y="0"/>
                  </a:moveTo>
                  <a:cubicBezTo>
                    <a:pt x="809" y="607"/>
                    <a:pt x="809" y="607"/>
                    <a:pt x="809" y="607"/>
                  </a:cubicBezTo>
                  <a:cubicBezTo>
                    <a:pt x="339" y="607"/>
                    <a:pt x="339" y="607"/>
                    <a:pt x="339" y="607"/>
                  </a:cubicBezTo>
                  <a:cubicBezTo>
                    <a:pt x="339" y="607"/>
                    <a:pt x="339" y="607"/>
                    <a:pt x="339" y="607"/>
                  </a:cubicBezTo>
                  <a:cubicBezTo>
                    <a:pt x="336" y="488"/>
                    <a:pt x="253" y="329"/>
                    <a:pt x="91" y="129"/>
                  </a:cubicBezTo>
                  <a:cubicBezTo>
                    <a:pt x="84" y="120"/>
                    <a:pt x="84" y="120"/>
                    <a:pt x="84" y="120"/>
                  </a:cubicBezTo>
                  <a:cubicBezTo>
                    <a:pt x="52" y="82"/>
                    <a:pt x="24" y="42"/>
                    <a:pt x="0" y="0"/>
                  </a:cubicBezTo>
                  <a:lnTo>
                    <a:pt x="809" y="0"/>
                  </a:lnTo>
                  <a:close/>
                </a:path>
              </a:pathLst>
            </a:custGeom>
            <a:solidFill>
              <a:schemeClr val="accent1">
                <a:lumMod val="75000"/>
              </a:schemeClr>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7" name="Freeform 44"/>
            <p:cNvSpPr/>
            <p:nvPr/>
          </p:nvSpPr>
          <p:spPr bwMode="auto">
            <a:xfrm>
              <a:off x="4586288" y="2710415"/>
              <a:ext cx="819150" cy="641350"/>
            </a:xfrm>
            <a:custGeom>
              <a:avLst/>
              <a:gdLst/>
              <a:ahLst/>
              <a:cxnLst>
                <a:cxn ang="0">
                  <a:pos x="0" y="0"/>
                </a:cxn>
                <a:cxn ang="0">
                  <a:pos x="775" y="0"/>
                </a:cxn>
                <a:cxn ang="0">
                  <a:pos x="683" y="130"/>
                </a:cxn>
                <a:cxn ang="0">
                  <a:pos x="677" y="136"/>
                </a:cxn>
                <a:cxn ang="0">
                  <a:pos x="545" y="319"/>
                </a:cxn>
                <a:cxn ang="0">
                  <a:pos x="435" y="607"/>
                </a:cxn>
                <a:cxn ang="0">
                  <a:pos x="435" y="607"/>
                </a:cxn>
                <a:cxn ang="0">
                  <a:pos x="0" y="607"/>
                </a:cxn>
                <a:cxn ang="0">
                  <a:pos x="0" y="0"/>
                </a:cxn>
              </a:cxnLst>
              <a:rect l="0" t="0" r="r" b="b"/>
              <a:pathLst>
                <a:path w="775" h="607">
                  <a:moveTo>
                    <a:pt x="0" y="0"/>
                  </a:moveTo>
                  <a:cubicBezTo>
                    <a:pt x="775" y="0"/>
                    <a:pt x="775" y="0"/>
                    <a:pt x="775" y="0"/>
                  </a:cubicBezTo>
                  <a:cubicBezTo>
                    <a:pt x="748" y="45"/>
                    <a:pt x="718" y="88"/>
                    <a:pt x="683" y="130"/>
                  </a:cubicBezTo>
                  <a:cubicBezTo>
                    <a:pt x="681" y="132"/>
                    <a:pt x="679" y="134"/>
                    <a:pt x="677" y="136"/>
                  </a:cubicBezTo>
                  <a:cubicBezTo>
                    <a:pt x="624" y="202"/>
                    <a:pt x="580" y="263"/>
                    <a:pt x="545" y="319"/>
                  </a:cubicBezTo>
                  <a:cubicBezTo>
                    <a:pt x="473" y="433"/>
                    <a:pt x="437" y="529"/>
                    <a:pt x="435" y="607"/>
                  </a:cubicBezTo>
                  <a:cubicBezTo>
                    <a:pt x="435" y="607"/>
                    <a:pt x="435" y="607"/>
                    <a:pt x="435" y="607"/>
                  </a:cubicBezTo>
                  <a:cubicBezTo>
                    <a:pt x="0" y="607"/>
                    <a:pt x="0" y="607"/>
                    <a:pt x="0" y="607"/>
                  </a:cubicBezTo>
                  <a:lnTo>
                    <a:pt x="0" y="0"/>
                  </a:lnTo>
                  <a:close/>
                </a:path>
              </a:pathLst>
            </a:custGeom>
            <a:solidFill>
              <a:schemeClr val="accent1"/>
            </a:solidFill>
            <a:ln w="9525">
              <a:noFill/>
              <a:round/>
            </a:ln>
          </p:spPr>
          <p:txBody>
            <a:bodyPr vert="horz" wrap="square" lIns="121920" tIns="60960" rIns="121920" bIns="60960" numCol="1" anchor="t" anchorCtr="false" compatLnSpc="true"/>
            <a:lstStyle/>
            <a:p>
              <a:endParaRPr lang="en-US" sz="355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91" name="Oval 108"/>
          <p:cNvSpPr/>
          <p:nvPr/>
        </p:nvSpPr>
        <p:spPr>
          <a:xfrm>
            <a:off x="4193075" y="379728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0" name="Oval 121"/>
          <p:cNvSpPr/>
          <p:nvPr/>
        </p:nvSpPr>
        <p:spPr>
          <a:xfrm>
            <a:off x="7338887" y="379728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5" name="Oval 48"/>
          <p:cNvSpPr/>
          <p:nvPr/>
        </p:nvSpPr>
        <p:spPr>
          <a:xfrm>
            <a:off x="4888370" y="2191457"/>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7" name="Oval 50"/>
          <p:cNvSpPr/>
          <p:nvPr/>
        </p:nvSpPr>
        <p:spPr>
          <a:xfrm>
            <a:off x="6643592" y="2191457"/>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4" name="组合 3"/>
          <p:cNvGrpSpPr/>
          <p:nvPr/>
        </p:nvGrpSpPr>
        <p:grpSpPr>
          <a:xfrm>
            <a:off x="5797066" y="1930673"/>
            <a:ext cx="720000" cy="720000"/>
            <a:chOff x="5767086" y="2245467"/>
            <a:chExt cx="720000" cy="720000"/>
          </a:xfrm>
        </p:grpSpPr>
        <p:sp>
          <p:nvSpPr>
            <p:cNvPr id="106" name="Oval 49"/>
            <p:cNvSpPr/>
            <p:nvPr/>
          </p:nvSpPr>
          <p:spPr>
            <a:xfrm>
              <a:off x="5767086" y="2245467"/>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14" name="组合 113"/>
            <p:cNvGrpSpPr>
              <a:grpSpLocks noChangeAspect="true"/>
            </p:cNvGrpSpPr>
            <p:nvPr/>
          </p:nvGrpSpPr>
          <p:grpSpPr>
            <a:xfrm>
              <a:off x="5947523" y="2389675"/>
              <a:ext cx="359127" cy="431584"/>
              <a:chOff x="5072479" y="2378340"/>
              <a:chExt cx="239649" cy="288000"/>
            </a:xfrm>
            <a:solidFill>
              <a:schemeClr val="bg1">
                <a:lumMod val="95000"/>
              </a:schemeClr>
            </a:solidFill>
          </p:grpSpPr>
          <p:sp>
            <p:nvSpPr>
              <p:cNvPr id="115" name="Freeform 846"/>
              <p:cNvSpPr/>
              <p:nvPr/>
            </p:nvSpPr>
            <p:spPr bwMode="auto">
              <a:xfrm>
                <a:off x="5072479" y="2432997"/>
                <a:ext cx="239649" cy="233343"/>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false" compatLnSpc="true"/>
              <a:lstStyle/>
              <a:p>
                <a:endParaRPr lang="zh-CN" altLang="en-US" sz="249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6" name="Freeform 847"/>
              <p:cNvSpPr/>
              <p:nvPr/>
            </p:nvSpPr>
            <p:spPr bwMode="auto">
              <a:xfrm>
                <a:off x="5167078" y="2378340"/>
                <a:ext cx="44147" cy="138744"/>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false" compatLnSpc="true"/>
              <a:lstStyle/>
              <a:p>
                <a:endParaRPr lang="zh-CN" altLang="en-US" sz="249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pSp>
        <p:nvGrpSpPr>
          <p:cNvPr id="7" name="组合 6"/>
          <p:cNvGrpSpPr/>
          <p:nvPr/>
        </p:nvGrpSpPr>
        <p:grpSpPr>
          <a:xfrm>
            <a:off x="4515069" y="4654826"/>
            <a:ext cx="720000" cy="720000"/>
            <a:chOff x="4485089" y="4969620"/>
            <a:chExt cx="720000" cy="720000"/>
          </a:xfrm>
        </p:grpSpPr>
        <p:sp>
          <p:nvSpPr>
            <p:cNvPr id="95" name="Oval 113"/>
            <p:cNvSpPr/>
            <p:nvPr/>
          </p:nvSpPr>
          <p:spPr>
            <a:xfrm>
              <a:off x="4485089"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0" name="Freeform 110"/>
            <p:cNvSpPr>
              <a:spLocks noChangeAspect="true" noEditPoints="true"/>
            </p:cNvSpPr>
            <p:nvPr/>
          </p:nvSpPr>
          <p:spPr bwMode="auto">
            <a:xfrm>
              <a:off x="4657978" y="5126442"/>
              <a:ext cx="392872" cy="347925"/>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chemeClr val="bg1"/>
            </a:solidFill>
            <a:ln>
              <a:noFill/>
            </a:ln>
          </p:spPr>
          <p:txBody>
            <a:bodyPr vert="horz" wrap="square" lIns="121920" tIns="60960" rIns="121920" bIns="60960" numCol="1" anchor="t" anchorCtr="false" compatLnSpc="true"/>
            <a:lstStyle/>
            <a:p>
              <a:endParaRPr lang="zh-CN" altLang="en-US" sz="249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8" name="组合 7"/>
          <p:cNvGrpSpPr/>
          <p:nvPr/>
        </p:nvGrpSpPr>
        <p:grpSpPr>
          <a:xfrm>
            <a:off x="7016892" y="4654826"/>
            <a:ext cx="720000" cy="720000"/>
            <a:chOff x="6986912" y="4969620"/>
            <a:chExt cx="720000" cy="720000"/>
          </a:xfrm>
        </p:grpSpPr>
        <p:sp>
          <p:nvSpPr>
            <p:cNvPr id="104" name="Oval 131"/>
            <p:cNvSpPr/>
            <p:nvPr/>
          </p:nvSpPr>
          <p:spPr>
            <a:xfrm>
              <a:off x="6986912" y="496962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4" name="Freeform 168"/>
            <p:cNvSpPr>
              <a:spLocks noChangeAspect="true" noEditPoints="true"/>
            </p:cNvSpPr>
            <p:nvPr/>
          </p:nvSpPr>
          <p:spPr bwMode="auto">
            <a:xfrm>
              <a:off x="7168555" y="5174825"/>
              <a:ext cx="368170" cy="315339"/>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121920" tIns="60960" rIns="121920" bIns="60960" numCol="1" anchor="t" anchorCtr="false" compatLnSpc="true"/>
            <a:lstStyle/>
            <a:p>
              <a:endParaRPr lang="zh-CN" altLang="en-US" sz="249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5" name="组合 4"/>
          <p:cNvGrpSpPr/>
          <p:nvPr/>
        </p:nvGrpSpPr>
        <p:grpSpPr>
          <a:xfrm>
            <a:off x="4253842" y="2906506"/>
            <a:ext cx="720000" cy="720000"/>
            <a:chOff x="4223862" y="3221300"/>
            <a:chExt cx="720000" cy="720000"/>
          </a:xfrm>
        </p:grpSpPr>
        <p:sp>
          <p:nvSpPr>
            <p:cNvPr id="49" name="Oval 98"/>
            <p:cNvSpPr/>
            <p:nvPr/>
          </p:nvSpPr>
          <p:spPr>
            <a:xfrm>
              <a:off x="4223862"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8" name="Freeform 203"/>
            <p:cNvSpPr>
              <a:spLocks noChangeAspect="true" noEditPoints="true"/>
            </p:cNvSpPr>
            <p:nvPr/>
          </p:nvSpPr>
          <p:spPr bwMode="auto">
            <a:xfrm>
              <a:off x="4417145" y="3385867"/>
              <a:ext cx="362620" cy="34765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vert="horz" wrap="square" lIns="121920" tIns="60960" rIns="121920" bIns="60960" numCol="1" anchor="t" anchorCtr="false" compatLnSpc="true"/>
            <a:lstStyle/>
            <a:p>
              <a:endParaRPr lang="zh-CN" altLang="en-US" sz="249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6" name="组合 5"/>
          <p:cNvGrpSpPr/>
          <p:nvPr/>
        </p:nvGrpSpPr>
        <p:grpSpPr>
          <a:xfrm>
            <a:off x="7278120" y="2906506"/>
            <a:ext cx="720000" cy="720000"/>
            <a:chOff x="7248140" y="3221300"/>
            <a:chExt cx="720000" cy="720000"/>
          </a:xfrm>
        </p:grpSpPr>
        <p:sp>
          <p:nvSpPr>
            <p:cNvPr id="99" name="Oval 117"/>
            <p:cNvSpPr/>
            <p:nvPr/>
          </p:nvSpPr>
          <p:spPr>
            <a:xfrm>
              <a:off x="7248140" y="3221300"/>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31" name="Group 92"/>
            <p:cNvGrpSpPr/>
            <p:nvPr/>
          </p:nvGrpSpPr>
          <p:grpSpPr>
            <a:xfrm>
              <a:off x="7402081" y="3457484"/>
              <a:ext cx="436183" cy="271696"/>
              <a:chOff x="5172076" y="1938338"/>
              <a:chExt cx="471488" cy="293688"/>
            </a:xfrm>
            <a:solidFill>
              <a:schemeClr val="bg1">
                <a:lumMod val="95000"/>
              </a:schemeClr>
            </a:solidFill>
          </p:grpSpPr>
          <p:sp>
            <p:nvSpPr>
              <p:cNvPr id="132" name="Freeform 8"/>
              <p:cNvSpPr>
                <a:spLocks noEditPoints="true"/>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false" compatLnSpc="true"/>
              <a:lstStyle/>
              <a:p>
                <a:endParaRPr lang="en-US" sz="253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3" name="Rectangle 9"/>
              <p:cNvSpPr>
                <a:spLocks noChangeArrowheads="true"/>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false" compatLnSpc="true"/>
              <a:lstStyle/>
              <a:p>
                <a:endParaRPr lang="en-US" sz="253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34" name="Rectangle 10"/>
              <p:cNvSpPr>
                <a:spLocks noChangeArrowheads="true"/>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false" compatLnSpc="true"/>
              <a:lstStyle/>
              <a:p>
                <a:endParaRPr lang="en-US" sz="2535">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sp>
        <p:nvSpPr>
          <p:cNvPr id="64" name="iSlíďè"/>
          <p:cNvSpPr txBox="true"/>
          <p:nvPr/>
        </p:nvSpPr>
        <p:spPr bwMode="auto">
          <a:xfrm>
            <a:off x="4312920" y="1296670"/>
            <a:ext cx="368808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第六章 项目变更、延期及终止</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iSlíďè"/>
          <p:cNvSpPr txBox="true"/>
          <p:nvPr/>
        </p:nvSpPr>
        <p:spPr bwMode="auto">
          <a:xfrm>
            <a:off x="1071245" y="3091180"/>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第四章 交易保证金</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iSlíďè"/>
          <p:cNvSpPr txBox="true"/>
          <p:nvPr/>
        </p:nvSpPr>
        <p:spPr bwMode="auto">
          <a:xfrm>
            <a:off x="8274685" y="3004820"/>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第八章 备案归档</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iSlíďè"/>
          <p:cNvSpPr txBox="true"/>
          <p:nvPr/>
        </p:nvSpPr>
        <p:spPr bwMode="auto">
          <a:xfrm>
            <a:off x="1912620" y="5614035"/>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第一章 总则</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iSlíďè"/>
          <p:cNvSpPr txBox="true"/>
          <p:nvPr/>
        </p:nvSpPr>
        <p:spPr bwMode="auto">
          <a:xfrm>
            <a:off x="7789545" y="5564505"/>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第十一章 附则</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Oval 48"/>
          <p:cNvSpPr/>
          <p:nvPr/>
        </p:nvSpPr>
        <p:spPr>
          <a:xfrm>
            <a:off x="4913770" y="5379157"/>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21920" rtlCol="0" anchor="ctr"/>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 name="Oval 121"/>
          <p:cNvSpPr/>
          <p:nvPr/>
        </p:nvSpPr>
        <p:spPr>
          <a:xfrm>
            <a:off x="6678487" y="5397482"/>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3555"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 name="iSlíďè"/>
          <p:cNvSpPr txBox="true"/>
          <p:nvPr/>
        </p:nvSpPr>
        <p:spPr bwMode="auto">
          <a:xfrm>
            <a:off x="1068070" y="4866005"/>
            <a:ext cx="282829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第二章 出租条件及信息披露</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iSlíďè"/>
          <p:cNvSpPr txBox="true"/>
          <p:nvPr/>
        </p:nvSpPr>
        <p:spPr bwMode="auto">
          <a:xfrm>
            <a:off x="541020" y="4002405"/>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第三章 承租人条件设置及审查</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iSlíďè"/>
          <p:cNvSpPr txBox="true"/>
          <p:nvPr/>
        </p:nvSpPr>
        <p:spPr bwMode="auto">
          <a:xfrm>
            <a:off x="1891030" y="2282825"/>
            <a:ext cx="262382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第五章 交易与签约</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iSlíďè"/>
          <p:cNvSpPr txBox="true"/>
          <p:nvPr/>
        </p:nvSpPr>
        <p:spPr bwMode="auto">
          <a:xfrm>
            <a:off x="8190865" y="2230120"/>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第七章 现场踏勘</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iSlíďè"/>
          <p:cNvSpPr txBox="true"/>
          <p:nvPr/>
        </p:nvSpPr>
        <p:spPr bwMode="auto">
          <a:xfrm>
            <a:off x="8169275" y="4817110"/>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第十章 风险及责任</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iSlíďè"/>
          <p:cNvSpPr txBox="true"/>
          <p:nvPr/>
        </p:nvSpPr>
        <p:spPr bwMode="auto">
          <a:xfrm>
            <a:off x="8258175" y="3832860"/>
            <a:ext cx="219583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defTabSz="913765" eaLnBrk="1" fontAlgn="auto" hangingPunct="1">
              <a:spcAft>
                <a:spcPts val="0"/>
              </a:spcAft>
              <a:defRPr/>
            </a:pPr>
            <a:r>
              <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第九章 违规处理</a:t>
            </a:r>
            <a:endParaRPr lang="zh-CN" altLang="en-US" sz="21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dissolv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4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4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14:presetBounceEnd="40000">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14:bounceEnd="40000">
                                          <p:cBhvr additive="base">
                                            <p:cTn id="16" dur="500" fill="hold"/>
                                            <p:tgtEl>
                                              <p:spTgt spid="107"/>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14:presetBounceEnd="40000">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14:bounceEnd="40000">
                                          <p:cBhvr additive="base">
                                            <p:cTn id="20" dur="5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14:presetBounceEnd="40000">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14:bounceEnd="40000">
                                          <p:cBhvr additive="base">
                                            <p:cTn id="24"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14:presetBounceEnd="40000">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14:bounceEnd="40000">
                                          <p:cBhvr additive="base">
                                            <p:cTn id="28"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14:presetBounceEnd="40000">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14:bounceEnd="40000">
                                          <p:cBhvr additive="base">
                                            <p:cTn id="32" dur="500" fill="hold"/>
                                            <p:tgtEl>
                                              <p:spTgt spid="100"/>
                                            </p:tgtEl>
                                            <p:attrNameLst>
                                              <p:attrName>ppt_x</p:attrName>
                                            </p:attrNameLst>
                                          </p:cBhvr>
                                          <p:tavLst>
                                            <p:tav tm="0">
                                              <p:val>
                                                <p:strVal val="1+#ppt_w/2"/>
                                              </p:val>
                                            </p:tav>
                                            <p:tav tm="100000">
                                              <p:val>
                                                <p:strVal val="#ppt_x"/>
                                              </p:val>
                                            </p:tav>
                                          </p:tavLst>
                                        </p:anim>
                                        <p:anim calcmode="lin" valueType="num" p14:bounceEnd="40000">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40000">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14:bounceEnd="40000">
                                          <p:cBhvr additive="base">
                                            <p:cTn id="36" dur="500" fill="hold"/>
                                            <p:tgtEl>
                                              <p:spTgt spid="91"/>
                                            </p:tgtEl>
                                            <p:attrNameLst>
                                              <p:attrName>ppt_x</p:attrName>
                                            </p:attrNameLst>
                                          </p:cBhvr>
                                          <p:tavLst>
                                            <p:tav tm="0">
                                              <p:val>
                                                <p:strVal val="0-#ppt_w/2"/>
                                              </p:val>
                                            </p:tav>
                                            <p:tav tm="100000">
                                              <p:val>
                                                <p:strVal val="#ppt_x"/>
                                              </p:val>
                                            </p:tav>
                                          </p:tavLst>
                                        </p:anim>
                                        <p:anim calcmode="lin" valueType="num" p14:bounceEnd="40000">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14:presetBounceEnd="40000">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14:bounceEnd="40000">
                                          <p:cBhvr additive="base">
                                            <p:cTn id="40"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14:presetBounceEnd="40000">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14:bounceEnd="40000">
                                          <p:cBhvr additive="base">
                                            <p:cTn id="44"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true"/>
          <p:bldP spid="100" grpId="0" bldLvl="0" animBg="true"/>
          <p:bldP spid="105" grpId="0" bldLvl="0" animBg="true"/>
          <p:bldP spid="107" grpId="0" bldLvl="0" animBg="true"/>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3"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500" fill="hold"/>
                                            <p:tgtEl>
                                              <p:spTgt spid="107"/>
                                            </p:tgtEl>
                                            <p:attrNameLst>
                                              <p:attrName>ppt_x</p:attrName>
                                            </p:attrNameLst>
                                          </p:cBhvr>
                                          <p:tavLst>
                                            <p:tav tm="0">
                                              <p:val>
                                                <p:strVal val="1+#ppt_w/2"/>
                                              </p:val>
                                            </p:tav>
                                            <p:tav tm="100000">
                                              <p:val>
                                                <p:strVal val="#ppt_x"/>
                                              </p:val>
                                            </p:tav>
                                          </p:tavLst>
                                        </p:anim>
                                        <p:anim calcmode="lin" valueType="num">
                                          <p:cBhvr additive="base">
                                            <p:cTn id="17" dur="500" fill="hold"/>
                                            <p:tgtEl>
                                              <p:spTgt spid="107"/>
                                            </p:tgtEl>
                                            <p:attrNameLst>
                                              <p:attrName>ppt_y</p:attrName>
                                            </p:attrNameLst>
                                          </p:cBhvr>
                                          <p:tavLst>
                                            <p:tav tm="0">
                                              <p:val>
                                                <p:strVal val="0-#ppt_h/2"/>
                                              </p:val>
                                            </p:tav>
                                            <p:tav tm="100000">
                                              <p:val>
                                                <p:strVal val="#ppt_y"/>
                                              </p:val>
                                            </p:tav>
                                          </p:tavLst>
                                        </p:anim>
                                      </p:childTnLst>
                                    </p:cTn>
                                  </p:par>
                                  <p:par>
                                    <p:cTn id="18" presetID="2" presetClass="entr" presetSubtype="9"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anim calcmode="lin" valueType="num">
                                          <p:cBhvr additive="base">
                                            <p:cTn id="20" dur="500" fill="hold"/>
                                            <p:tgtEl>
                                              <p:spTgt spid="105"/>
                                            </p:tgtEl>
                                            <p:attrNameLst>
                                              <p:attrName>ppt_x</p:attrName>
                                            </p:attrNameLst>
                                          </p:cBhvr>
                                          <p:tavLst>
                                            <p:tav tm="0">
                                              <p:val>
                                                <p:strVal val="0-#ppt_w/2"/>
                                              </p:val>
                                            </p:tav>
                                            <p:tav tm="100000">
                                              <p:val>
                                                <p:strVal val="#ppt_x"/>
                                              </p:val>
                                            </p:tav>
                                          </p:tavLst>
                                        </p:anim>
                                        <p:anim calcmode="lin" valueType="num">
                                          <p:cBhvr additive="base">
                                            <p:cTn id="21" dur="500" fill="hold"/>
                                            <p:tgtEl>
                                              <p:spTgt spid="105"/>
                                            </p:tgtEl>
                                            <p:attrNameLst>
                                              <p:attrName>ppt_y</p:attrName>
                                            </p:attrNameLst>
                                          </p:cBhvr>
                                          <p:tavLst>
                                            <p:tav tm="0">
                                              <p:val>
                                                <p:strVal val="0-#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0-#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1+#ppt_w/2"/>
                                              </p:val>
                                            </p:tav>
                                            <p:tav tm="100000">
                                              <p:val>
                                                <p:strVal val="#ppt_x"/>
                                              </p:val>
                                            </p:tav>
                                          </p:tavLst>
                                        </p:anim>
                                        <p:anim calcmode="lin" valueType="num">
                                          <p:cBhvr additive="base">
                                            <p:cTn id="33" dur="500" fill="hold"/>
                                            <p:tgtEl>
                                              <p:spTgt spid="100"/>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91"/>
                                            </p:tgtEl>
                                            <p:attrNameLst>
                                              <p:attrName>style.visibility</p:attrName>
                                            </p:attrNameLst>
                                          </p:cBhvr>
                                          <p:to>
                                            <p:strVal val="visible"/>
                                          </p:to>
                                        </p:set>
                                        <p:anim calcmode="lin" valueType="num">
                                          <p:cBhvr additive="base">
                                            <p:cTn id="36" dur="500" fill="hold"/>
                                            <p:tgtEl>
                                              <p:spTgt spid="91"/>
                                            </p:tgtEl>
                                            <p:attrNameLst>
                                              <p:attrName>ppt_x</p:attrName>
                                            </p:attrNameLst>
                                          </p:cBhvr>
                                          <p:tavLst>
                                            <p:tav tm="0">
                                              <p:val>
                                                <p:strVal val="0-#ppt_w/2"/>
                                              </p:val>
                                            </p:tav>
                                            <p:tav tm="100000">
                                              <p:val>
                                                <p:strVal val="#ppt_x"/>
                                              </p:val>
                                            </p:tav>
                                          </p:tavLst>
                                        </p:anim>
                                        <p:anim calcmode="lin" valueType="num">
                                          <p:cBhvr additive="base">
                                            <p:cTn id="37" dur="500" fill="hold"/>
                                            <p:tgtEl>
                                              <p:spTgt spid="91"/>
                                            </p:tgtEl>
                                            <p:attrNameLst>
                                              <p:attrName>ppt_y</p:attrName>
                                            </p:attrNameLst>
                                          </p:cBhvr>
                                          <p:tavLst>
                                            <p:tav tm="0">
                                              <p:val>
                                                <p:strVal val="#ppt_y"/>
                                              </p:val>
                                            </p:tav>
                                            <p:tav tm="100000">
                                              <p:val>
                                                <p:strVal val="#ppt_y"/>
                                              </p:val>
                                            </p:tav>
                                          </p:tavLst>
                                        </p:anim>
                                      </p:childTnLst>
                                    </p:cTn>
                                  </p:par>
                                  <p:par>
                                    <p:cTn id="38" presetID="2" presetClass="entr" presetSubtype="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1+#ppt_w/2"/>
                                              </p:val>
                                            </p:tav>
                                            <p:tav tm="100000">
                                              <p:val>
                                                <p:strVal val="#ppt_x"/>
                                              </p:val>
                                            </p:tav>
                                          </p:tavLst>
                                        </p:anim>
                                        <p:anim calcmode="lin" valueType="num">
                                          <p:cBhvr additive="base">
                                            <p:cTn id="41" dur="500" fill="hold"/>
                                            <p:tgtEl>
                                              <p:spTgt spid="8"/>
                                            </p:tgtEl>
                                            <p:attrNameLst>
                                              <p:attrName>ppt_y</p:attrName>
                                            </p:attrNameLst>
                                          </p:cBhvr>
                                          <p:tavLst>
                                            <p:tav tm="0">
                                              <p:val>
                                                <p:strVal val="1+#ppt_h/2"/>
                                              </p:val>
                                            </p:tav>
                                            <p:tav tm="100000">
                                              <p:val>
                                                <p:strVal val="#ppt_y"/>
                                              </p:val>
                                            </p:tav>
                                          </p:tavLst>
                                        </p:anim>
                                      </p:childTnLst>
                                    </p:cTn>
                                  </p:par>
                                  <p:par>
                                    <p:cTn id="42" presetID="2" presetClass="entr" presetSubtype="12"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0-#ppt_w/2"/>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bldLvl="0" animBg="true"/>
          <p:bldP spid="100" grpId="0" bldLvl="0" animBg="true"/>
          <p:bldP spid="105" grpId="0" bldLvl="0" animBg="true"/>
          <p:bldP spid="107" grpId="0" bldLvl="0" animBg="true"/>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793750" y="1334770"/>
            <a:ext cx="4857115" cy="5015865"/>
          </a:xfrm>
          <a:prstGeom prst="rect">
            <a:avLst/>
          </a:prstGeom>
          <a:noFill/>
        </p:spPr>
        <p:txBody>
          <a:bodyPr vert="horz" wrap="square" lIns="91440" tIns="45720" rIns="91440" bIns="45720" rtlCol="0" anchor="t" anchorCtr="false" compatLnSpc="false">
            <a:spAutoFit/>
          </a:bodyPr>
          <a:lstStyle/>
          <a:p>
            <a:pPr lvl="0" algn="l" latinLnBrk="0">
              <a:lnSpc>
                <a:spcPts val="2800"/>
              </a:lnSpc>
              <a:spcAft>
                <a:spcPts val="1000"/>
              </a:spcAft>
              <a:buClrTx/>
              <a:buSzTx/>
              <a:buFontTx/>
              <a:defRPr/>
            </a:pPr>
            <a:r>
              <a:rPr lang="en-US" sz="19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第一条 为维护中央国家机关政府采购中心（以下简称国采中心）中央政府采购网房屋出租信息系统（以下简称“系统”）运行秩序，规范房屋出租行为，保障用户各方合法权益，制定本规则。</a:t>
            </a:r>
            <a:endParaRPr lang="en-US" sz="19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800"/>
              </a:lnSpc>
              <a:spcAft>
                <a:spcPts val="1000"/>
              </a:spcAft>
              <a:buClrTx/>
              <a:buSzTx/>
              <a:buFontTx/>
              <a:defRPr/>
            </a:pPr>
            <a:r>
              <a:rPr lang="en-US" sz="19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第二条 本规则所称用户，指出租人、承租人和出租代理人。用户须按照国采中心统一认证平台要求进行注册，遵守注册服务协议（以下简称“协议”）。</a:t>
            </a:r>
            <a:endParaRPr lang="en-US" sz="19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800"/>
              </a:lnSpc>
              <a:spcAft>
                <a:spcPts val="1000"/>
              </a:spcAft>
              <a:buClrTx/>
              <a:buSzTx/>
              <a:buFontTx/>
              <a:defRPr/>
            </a:pPr>
            <a:r>
              <a:rPr lang="en-US" sz="19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第三条 用户使用系统开展房屋出租交易须符合相关法律、法规、规章的规定，遵循平等、自愿、公平、诚信的原则，不得损害他人合法权益和社会公共利益。</a:t>
            </a:r>
            <a:endParaRPr lang="en-US" sz="19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949450"/>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14370"/>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746416" y="3462655"/>
            <a:ext cx="3791715" cy="510540"/>
            <a:chOff x="9797" y="2777"/>
            <a:chExt cx="3922" cy="804"/>
          </a:xfrm>
        </p:grpSpPr>
        <p:sp>
          <p:nvSpPr>
            <p:cNvPr id="59" name="Прямоугольник 6"/>
            <p:cNvSpPr txBox="true"/>
            <p:nvPr/>
          </p:nvSpPr>
          <p:spPr>
            <a:xfrm>
              <a:off x="11116" y="2777"/>
              <a:ext cx="2603"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系统用户分三类</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97" y="2832"/>
              <a:ext cx="977" cy="749"/>
            </a:xfrm>
            <a:prstGeom prst="rect">
              <a:avLst/>
            </a:prstGeom>
          </p:spPr>
          <p:txBody>
            <a:bodyPr wrap="square">
              <a:spAutoFit/>
            </a:bodyPr>
            <a:lstStyle/>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2223770"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第一章 总则</a:t>
            </a:r>
            <a:endParaRPr lang="zh-CN" altLang="en-US" sz="28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633730" y="1228090"/>
            <a:ext cx="5792470" cy="5092700"/>
          </a:xfrm>
          <a:prstGeom prst="rect">
            <a:avLst/>
          </a:prstGeom>
          <a:noFill/>
        </p:spPr>
        <p:txBody>
          <a:bodyPr vert="horz" wrap="square" lIns="91440" tIns="45720" rIns="91440" bIns="45720" rtlCol="0" anchor="t" anchorCtr="false" compatLnSpc="false">
            <a:spAutoFit/>
          </a:bodyPr>
          <a:lstStyle/>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第四条 出租房屋应具备以下</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基本条件</a:t>
            </a: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（一）已取得不动产权证书（房产证）或其他合法证明；</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（二）出租人对所出租房屋拥有所有权、合法使用权或者管理权；</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（三）依法应征得房屋他项权利人同意的，已取得同意；</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（四）已按规定履行国有资产出租审批或决策程序；</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（五）不违反法律法规和其他禁止性或限制性规定。</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200"/>
              </a:lnSpc>
              <a:spcAft>
                <a:spcPts val="1000"/>
              </a:spcAft>
              <a:buClrTx/>
              <a:buSzTx/>
              <a:buFontTx/>
              <a:defRPr/>
            </a:pP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第五条 出租项目应当以</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同一坐落地址</a:t>
            </a:r>
            <a:r>
              <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的房屋出租事项为单位，可以是单个或多个房间、楼层，不应将多个坐落地址的房屋合并为一个出租项目。</a:t>
            </a:r>
            <a:endParaRPr lang="en-US" sz="22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74495"/>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15895"/>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746416" y="3462655"/>
            <a:ext cx="3791715" cy="510540"/>
            <a:chOff x="9797" y="2777"/>
            <a:chExt cx="3922" cy="804"/>
          </a:xfrm>
        </p:grpSpPr>
        <p:sp>
          <p:nvSpPr>
            <p:cNvPr id="59" name="Прямоугольник 6"/>
            <p:cNvSpPr txBox="true"/>
            <p:nvPr/>
          </p:nvSpPr>
          <p:spPr>
            <a:xfrm>
              <a:off x="10782" y="2777"/>
              <a:ext cx="293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审批决策程序</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97"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一个项目对应同一地址</a:t>
              </a:r>
              <a:endParaRPr 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4841240"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第二章 出租条件及信息披露</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房屋是否可以对外出租</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793750" y="1228090"/>
            <a:ext cx="4857115" cy="4789805"/>
          </a:xfrm>
          <a:prstGeom prst="rect">
            <a:avLst/>
          </a:prstGeom>
          <a:noFill/>
        </p:spPr>
        <p:txBody>
          <a:bodyPr vert="horz" wrap="square" lIns="91440" tIns="45720" rIns="91440" bIns="45720" rtlCol="0" anchor="t" anchorCtr="false" compatLnSpc="false">
            <a:spAutoFit/>
          </a:bodyPr>
          <a:lstStyle/>
          <a:p>
            <a:pPr lvl="0" algn="l" latinLnBrk="0">
              <a:lnSpc>
                <a:spcPct val="150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第六条 出租人应当在交易前披露项目信息。根据实际情况和工作进度安排，出租人可以采取预披露和正式披露相结合的方式，也可以直接进行正式披露，公开征集有意向的承租人。</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ct val="150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第七条 实行</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委托代理</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出租的，出租人应当在信息披露前指定出租代理人，通过系统将信息披露及后续环节的操作权限授权给出租代理人。</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32933" y="3462655"/>
            <a:ext cx="4854142" cy="510540"/>
            <a:chOff x="9703" y="2777"/>
            <a:chExt cx="4027"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正式披露（必要环节）</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03"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43725" y="5036820"/>
            <a:ext cx="4582795" cy="480695"/>
            <a:chOff x="10063" y="2832"/>
            <a:chExt cx="7217"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出租人可委托代理</a:t>
              </a:r>
              <a:endParaRPr 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67" name="Прямоугольник 19"/>
            <p:cNvSpPr/>
            <p:nvPr/>
          </p:nvSpPr>
          <p:spPr>
            <a:xfrm>
              <a:off x="10063"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4841240"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第二章 出租条件及信息披露</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预披露（非必要环节）</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38150" y="1228090"/>
            <a:ext cx="6113780" cy="5677535"/>
          </a:xfrm>
          <a:prstGeom prst="rect">
            <a:avLst/>
          </a:prstGeom>
          <a:noFill/>
        </p:spPr>
        <p:txBody>
          <a:bodyPr vert="horz" wrap="square" lIns="91440" tIns="45720" rIns="91440" bIns="45720" rtlCol="0" anchor="t" anchorCtr="false" compatLnSpc="false">
            <a:spAutoFit/>
          </a:bodyPr>
          <a:lstStyle/>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第八条 项目</a:t>
            </a:r>
            <a:r>
              <a:rPr lang="en-US" sz="20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正式披露</a:t>
            </a: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应当按照系统要求，详细、准确公布房屋基本信息和交易条件，包括但不限于以下内容：</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（一）房屋的基本情况；</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（二）出租事项审批（决策）情况；</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（三）承租人资格条件；</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（四）出租底价、期限和装修限制条件等；</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（五）保证金缴纳和退还方式，扣除情形及规则；</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（六）交易方式和有关时间要求；</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（七）位置图片及其他相关信息。</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预披露</a:t>
            </a: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信息应当包括以上（一）、（二）、（四）项的部分内容，以及正式披露的预计时间。正式披露后，预披露信息自动失效，各项信息以正式披露的内容为准。</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192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第九条 出租人对披露信息的合法性、一致性和准确性负责。国采中心发现房屋权属不清晰或其他可能影响出租情形的，出租人应当提供由法律专业机构或部门出具的意见或其他必要说明材料。</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预披露应包括的内容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出租人对披露信息负责</a:t>
              </a:r>
              <a:endParaRPr 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4841240"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第二章 出租条件及信息披露</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正式披露应包括的内容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5220970"/>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第十条 出租人应当</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合理设置承租人资格条件</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，可以设置法人或自然人身份、经营业态、合同履约担保等特定要求，但不得设置具有明确指向性或违反公平竞争原则的条件和要求。</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第十一条 承租人应当具备基本资格条件以及正式披露中载明的其他条件。</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基本资格条件</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包括：</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（一）有独立承担民事责任的能力；</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（二）有依法缴纳税收和社会保障资金的良好记录；</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（三）未被“信用中国”列入失信被执行人名单、税收违法黑名单；</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（四）未被“国家企业信用信息公示系统”列入严重违法失信企业名单（黑名单）。</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承租人</a:t>
              </a:r>
              <a:r>
                <a:rPr lang="zh-CN" altLang="en-US" sz="2500" b="1">
                  <a:solidFill>
                    <a:srgbClr val="FF0000"/>
                  </a:solidFill>
                  <a:latin typeface="微软雅黑" panose="020B0503020204020204" pitchFamily="34" charset="-122"/>
                  <a:ea typeface="微软雅黑" panose="020B0503020204020204" pitchFamily="34" charset="-122"/>
                  <a:cs typeface="+mn-ea"/>
                  <a:sym typeface="+mn-lt"/>
                </a:rPr>
                <a:t>基本</a:t>
              </a: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资格条件</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承租人</a:t>
              </a:r>
              <a:r>
                <a:rPr lang="zh-CN" altLang="en-US" sz="2500" b="1">
                  <a:solidFill>
                    <a:srgbClr val="FF0000"/>
                  </a:solidFill>
                  <a:latin typeface="微软雅黑" panose="020B0503020204020204" pitchFamily="34" charset="-122"/>
                  <a:ea typeface="微软雅黑" panose="020B0503020204020204" pitchFamily="34" charset="-122"/>
                  <a:cs typeface="+mn-ea"/>
                  <a:sym typeface="+mn-lt"/>
                </a:rPr>
                <a:t>其他</a:t>
              </a: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资格条件</a:t>
              </a:r>
              <a:endParaRPr lang="zh-CN" altLang="en-US"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第三章 承租人条件设置及审查</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出租人资格审查设置</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iSlíďè"/>
          <p:cNvSpPr txBox="true"/>
          <p:nvPr/>
        </p:nvSpPr>
        <p:spPr bwMode="auto">
          <a:xfrm>
            <a:off x="1111885" y="1548765"/>
            <a:ext cx="2813050" cy="35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lvl="0" algn="l">
              <a:buClrTx/>
              <a:buSzTx/>
              <a:buFontTx/>
            </a:pPr>
            <a:endPar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30" name="图片 29"/>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31" name="直接连接符 30"/>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2" name="文本框 31"/>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第三章 承租人条件设置及审查</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Прямоугольник 6"/>
          <p:cNvSpPr txBox="true"/>
          <p:nvPr/>
        </p:nvSpPr>
        <p:spPr>
          <a:xfrm>
            <a:off x="7556634" y="3289300"/>
            <a:ext cx="3913931" cy="475615"/>
          </a:xfrm>
          <a:prstGeom prst="rect">
            <a:avLst/>
          </a:prstGeom>
          <a:noFill/>
        </p:spPr>
        <p:txBody>
          <a:bodyPr wrap="square" bIns="45720" rtlCol="0" anchor="t">
            <a:spAutoFit/>
          </a:bodyPr>
          <a:p>
            <a:pPr lvl="0" algn="l">
              <a:buClrTx/>
              <a:buSzTx/>
              <a:buFontTx/>
            </a:pP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pic>
        <p:nvPicPr>
          <p:cNvPr id="34" name="图片 33"/>
          <p:cNvPicPr>
            <a:picLocks noChangeAspect="true"/>
          </p:cNvPicPr>
          <p:nvPr/>
        </p:nvPicPr>
        <p:blipFill>
          <a:blip r:embed="rId3"/>
          <a:stretch>
            <a:fillRect/>
          </a:stretch>
        </p:blipFill>
        <p:spPr>
          <a:xfrm>
            <a:off x="617855" y="1747520"/>
            <a:ext cx="11028680" cy="1732915"/>
          </a:xfrm>
          <a:prstGeom prst="rect">
            <a:avLst/>
          </a:prstGeom>
        </p:spPr>
      </p:pic>
      <p:sp>
        <p:nvSpPr>
          <p:cNvPr id="81" name="Pentagon 35"/>
          <p:cNvSpPr/>
          <p:nvPr/>
        </p:nvSpPr>
        <p:spPr>
          <a:xfrm>
            <a:off x="625475" y="1130300"/>
            <a:ext cx="3161030" cy="612140"/>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b="1">
                <a:latin typeface="微软雅黑" panose="020B0503020204020204" pitchFamily="34" charset="-122"/>
                <a:ea typeface="微软雅黑" panose="020B0503020204020204" pitchFamily="34" charset="-122"/>
                <a:cs typeface="+mn-ea"/>
                <a:sym typeface="+mn-lt"/>
              </a:rPr>
              <a:t>承租人</a:t>
            </a:r>
            <a:r>
              <a:rPr lang="zh-CN" altLang="en-US" sz="2200" b="1">
                <a:solidFill>
                  <a:srgbClr val="FF0000"/>
                </a:solidFill>
                <a:latin typeface="微软雅黑" panose="020B0503020204020204" pitchFamily="34" charset="-122"/>
                <a:ea typeface="微软雅黑" panose="020B0503020204020204" pitchFamily="34" charset="-122"/>
                <a:cs typeface="+mn-ea"/>
                <a:sym typeface="+mn-lt"/>
              </a:rPr>
              <a:t>基本</a:t>
            </a:r>
            <a:r>
              <a:rPr lang="zh-CN" altLang="en-US" sz="2200" b="1">
                <a:latin typeface="微软雅黑" panose="020B0503020204020204" pitchFamily="34" charset="-122"/>
                <a:ea typeface="微软雅黑" panose="020B0503020204020204" pitchFamily="34" charset="-122"/>
                <a:cs typeface="+mn-ea"/>
                <a:sym typeface="+mn-lt"/>
              </a:rPr>
              <a:t>资格条件</a:t>
            </a:r>
            <a:endParaRPr lang="en-US" sz="22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6" name="Pentagon 35"/>
          <p:cNvSpPr/>
          <p:nvPr/>
        </p:nvSpPr>
        <p:spPr>
          <a:xfrm>
            <a:off x="603885" y="3477895"/>
            <a:ext cx="3161030" cy="612140"/>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200" b="1">
                <a:latin typeface="微软雅黑" panose="020B0503020204020204" pitchFamily="34" charset="-122"/>
                <a:ea typeface="微软雅黑" panose="020B0503020204020204" pitchFamily="34" charset="-122"/>
                <a:cs typeface="+mn-ea"/>
                <a:sym typeface="+mn-lt"/>
              </a:rPr>
              <a:t>承租人</a:t>
            </a:r>
            <a:r>
              <a:rPr lang="zh-CN" altLang="en-US" sz="2200" b="1">
                <a:solidFill>
                  <a:srgbClr val="FF0000"/>
                </a:solidFill>
                <a:latin typeface="微软雅黑" panose="020B0503020204020204" pitchFamily="34" charset="-122"/>
                <a:ea typeface="微软雅黑" panose="020B0503020204020204" pitchFamily="34" charset="-122"/>
                <a:cs typeface="+mn-ea"/>
                <a:sym typeface="+mn-lt"/>
              </a:rPr>
              <a:t>其他</a:t>
            </a:r>
            <a:r>
              <a:rPr lang="zh-CN" altLang="en-US" sz="2200" b="1">
                <a:latin typeface="微软雅黑" panose="020B0503020204020204" pitchFamily="34" charset="-122"/>
                <a:ea typeface="微软雅黑" panose="020B0503020204020204" pitchFamily="34" charset="-122"/>
                <a:cs typeface="+mn-ea"/>
                <a:sym typeface="+mn-lt"/>
              </a:rPr>
              <a:t>资格条件</a:t>
            </a:r>
            <a:endParaRPr lang="en-US" sz="22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38" name="图片 37"/>
          <p:cNvPicPr>
            <a:picLocks noChangeAspect="true"/>
          </p:cNvPicPr>
          <p:nvPr/>
        </p:nvPicPr>
        <p:blipFill>
          <a:blip r:embed="rId4"/>
          <a:stretch>
            <a:fillRect/>
          </a:stretch>
        </p:blipFill>
        <p:spPr>
          <a:xfrm>
            <a:off x="597535" y="4090670"/>
            <a:ext cx="11049000" cy="2509520"/>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Effect transition="in" filter="slide(fromLeft)">
                                      <p:cBhvr>
                                        <p:cTn id="11" dur="500"/>
                                        <p:tgtEl>
                                          <p:spTgt spid="81"/>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slide(from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81" grpId="0" bldLvl="0" animBg="true"/>
      <p:bldP spid="36" grpId="0" bldLvl="0" animBg="tru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true"/>
          </p:cNvSpPr>
          <p:nvPr>
            <p:ph idx="1"/>
          </p:nvPr>
        </p:nvSpPr>
        <p:spPr>
          <a:xfrm>
            <a:off x="952500" y="1113155"/>
            <a:ext cx="3909060" cy="375285"/>
          </a:xfrm>
        </p:spPr>
        <p:txBody>
          <a:bodyPr/>
          <a:p>
            <a:pPr marL="0" indent="0">
              <a:buNone/>
            </a:pPr>
            <a:r>
              <a:rPr lang="en-US" sz="1800" kern="1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rPr>
              <a:t>信用中国(www.creditchina.gov.cn)</a:t>
            </a:r>
            <a:endParaRPr lang="en-US" sz="1800" kern="1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2" name="文本框 1"/>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第三章 承租人条件设置及审查</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true"/>
          <p:nvPr/>
        </p:nvSpPr>
        <p:spPr>
          <a:xfrm>
            <a:off x="6507480" y="1090295"/>
            <a:ext cx="4860290" cy="368300"/>
          </a:xfrm>
          <a:prstGeom prst="rect">
            <a:avLst/>
          </a:prstGeom>
          <a:noFill/>
        </p:spPr>
        <p:txBody>
          <a:bodyPr wrap="none" rtlCol="0" anchor="t">
            <a:spAutoFit/>
          </a:bodyPr>
          <a:p>
            <a:pPr algn="l"/>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国家企业信用信息公示系统  www.gsxt.gov.cn</a:t>
            </a:r>
            <a:endParaRPr lang="zh-CN" altLang="en-US"/>
          </a:p>
        </p:txBody>
      </p:sp>
      <p:pic>
        <p:nvPicPr>
          <p:cNvPr id="6" name="图片 5"/>
          <p:cNvPicPr>
            <a:picLocks noChangeAspect="true"/>
          </p:cNvPicPr>
          <p:nvPr/>
        </p:nvPicPr>
        <p:blipFill>
          <a:blip r:embed="rId3"/>
          <a:stretch>
            <a:fillRect/>
          </a:stretch>
        </p:blipFill>
        <p:spPr>
          <a:xfrm>
            <a:off x="6146800" y="1457960"/>
            <a:ext cx="5652135" cy="5302885"/>
          </a:xfrm>
          <a:prstGeom prst="rect">
            <a:avLst/>
          </a:prstGeom>
        </p:spPr>
      </p:pic>
      <p:pic>
        <p:nvPicPr>
          <p:cNvPr id="9" name="图片 8"/>
          <p:cNvPicPr>
            <a:picLocks noChangeAspect="true"/>
          </p:cNvPicPr>
          <p:nvPr/>
        </p:nvPicPr>
        <p:blipFill>
          <a:blip r:embed="rId4"/>
          <a:stretch>
            <a:fillRect/>
          </a:stretch>
        </p:blipFill>
        <p:spPr>
          <a:xfrm>
            <a:off x="379730" y="1458595"/>
            <a:ext cx="5594985" cy="5301615"/>
          </a:xfrm>
          <a:prstGeom prst="rect">
            <a:avLst/>
          </a:prstGeom>
        </p:spPr>
      </p:pic>
    </p:spTree>
  </p:cSld>
  <p:clrMapOvr>
    <a:masterClrMapping/>
  </p:clrMapOvr>
  <p:transition spd="slow" advClick="false" advTm="965">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6689090" y="5276850"/>
            <a:ext cx="4784725" cy="673735"/>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p>
            <a:pPr lvl="0" algn="ctr">
              <a:buClrTx/>
              <a:buSzTx/>
              <a:buFontTx/>
            </a:pPr>
            <a:endParaRPr lang="zh-CN" altLang="en-US">
              <a:cs typeface="+mn-ea"/>
              <a:sym typeface="+mn-lt"/>
            </a:endParaRPr>
          </a:p>
        </p:txBody>
      </p:sp>
      <p:sp>
        <p:nvSpPr>
          <p:cNvPr id="41" name="TextBox 25"/>
          <p:cNvSpPr txBox="true"/>
          <p:nvPr/>
        </p:nvSpPr>
        <p:spPr bwMode="auto">
          <a:xfrm>
            <a:off x="488950" y="1316990"/>
            <a:ext cx="5885180" cy="5285105"/>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第十二条 出租人应当在正式披露中一次性说明资格审查申请所需全部材料及内容格式要求，并载明承租申请和结果反馈的截止时间，以及是否允许补正申请材料。</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承租申请截止时间应当晚于正式披露发布日期</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15</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个自然日以上，结果反馈截止时间应当不晚于申请截止时间</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3</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个工作日。</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第十三条 承租人提交承租申请（资格审查申请）材料、</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出租人开展资格审查均通过系统进行</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。审查不通过的，出租人应当在系统中注明具体原因，一并反馈给承租人。</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未通过系统或超过规定时限提交的，申请无效，出租人不得受理。允许补正申请材料的，承租人可以在申请截止日前补正材料，补正不超过</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2</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次。</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6553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34315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true">
            <a:off x="9088755" y="4695190"/>
            <a:ext cx="1905" cy="52070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9090" y="2833370"/>
            <a:ext cx="4784090" cy="65913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33385" y="2941320"/>
            <a:ext cx="4862580" cy="569595"/>
            <a:chOff x="9696" y="2673"/>
            <a:chExt cx="4034" cy="897"/>
          </a:xfrm>
        </p:grpSpPr>
        <p:sp>
          <p:nvSpPr>
            <p:cNvPr id="59" name="Прямоугольник 6"/>
            <p:cNvSpPr txBox="true"/>
            <p:nvPr/>
          </p:nvSpPr>
          <p:spPr>
            <a:xfrm>
              <a:off x="10483" y="2673"/>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正式披露</a:t>
              </a:r>
              <a:r>
                <a:rPr lang="en-US" altLang="zh-CN" sz="2500" b="1">
                  <a:solidFill>
                    <a:schemeClr val="tx1"/>
                  </a:solidFill>
                  <a:latin typeface="微软雅黑" panose="020B0503020204020204" pitchFamily="34" charset="-122"/>
                  <a:ea typeface="微软雅黑" panose="020B0503020204020204" pitchFamily="34" charset="-122"/>
                  <a:cs typeface="+mn-ea"/>
                  <a:sym typeface="+mn-lt"/>
                </a:rPr>
                <a:t>≥</a:t>
              </a:r>
              <a:r>
                <a:rPr lang="en-US" altLang="zh-CN" sz="2500" b="1">
                  <a:solidFill>
                    <a:srgbClr val="FF0000"/>
                  </a:solidFill>
                  <a:latin typeface="微软雅黑" panose="020B0503020204020204" pitchFamily="34" charset="-122"/>
                  <a:ea typeface="微软雅黑" panose="020B0503020204020204" pitchFamily="34" charset="-122"/>
                  <a:cs typeface="+mn-ea"/>
                  <a:sym typeface="+mn-lt"/>
                </a:rPr>
                <a:t>15</a:t>
              </a:r>
              <a:r>
                <a:rPr lang="zh-CN" altLang="en-US" sz="2500" b="1">
                  <a:solidFill>
                    <a:srgbClr val="FF0000"/>
                  </a:solidFill>
                  <a:latin typeface="微软雅黑" panose="020B0503020204020204" pitchFamily="34" charset="-122"/>
                  <a:ea typeface="微软雅黑" panose="020B0503020204020204" pitchFamily="34" charset="-122"/>
                  <a:cs typeface="+mn-ea"/>
                  <a:sym typeface="+mn-lt"/>
                </a:rPr>
                <a:t>个自然日</a:t>
              </a:r>
              <a:endParaRPr lang="zh-CN" altLang="en-US" sz="2500" b="1">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696" y="2728"/>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grpSp>
        <p:nvGrpSpPr>
          <p:cNvPr id="63" name="组合 62"/>
          <p:cNvGrpSpPr/>
          <p:nvPr/>
        </p:nvGrpSpPr>
        <p:grpSpPr>
          <a:xfrm>
            <a:off x="6880225" y="5354320"/>
            <a:ext cx="4643755" cy="480531"/>
            <a:chOff x="10007" y="2832"/>
            <a:chExt cx="7273" cy="771"/>
          </a:xfrm>
        </p:grpSpPr>
        <p:sp>
          <p:nvSpPr>
            <p:cNvPr id="66" name="Прямоугольник 6"/>
            <p:cNvSpPr txBox="true"/>
            <p:nvPr/>
          </p:nvSpPr>
          <p:spPr>
            <a:xfrm>
              <a:off x="11032" y="2840"/>
              <a:ext cx="6248" cy="763"/>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资格审查</a:t>
              </a:r>
              <a:r>
                <a:rPr lang="zh-CN" altLang="en-US" sz="2500" b="1">
                  <a:solidFill>
                    <a:srgbClr val="FF0000"/>
                  </a:solidFill>
                  <a:latin typeface="微软雅黑" panose="020B0503020204020204" pitchFamily="34" charset="-122"/>
                  <a:ea typeface="微软雅黑" panose="020B0503020204020204" pitchFamily="34" charset="-122"/>
                  <a:cs typeface="+mn-ea"/>
                  <a:sym typeface="+mn-lt"/>
                </a:rPr>
                <a:t>均</a:t>
              </a:r>
              <a:r>
                <a:rPr lang="zh-CN" altLang="en-US" sz="2500" b="1">
                  <a:latin typeface="微软雅黑" panose="020B0503020204020204" pitchFamily="34" charset="-122"/>
                  <a:ea typeface="微软雅黑" panose="020B0503020204020204" pitchFamily="34" charset="-122"/>
                  <a:cs typeface="+mn-ea"/>
                  <a:sym typeface="+mn-lt"/>
                </a:rPr>
                <a:t>通过系统进行</a:t>
              </a:r>
              <a:endParaRPr lang="zh-CN" altLang="en-US" sz="2500" b="1">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63"/>
            </a:xfrm>
            <a:prstGeom prst="rect">
              <a:avLst/>
            </a:prstGeom>
          </p:spPr>
          <p:txBody>
            <a:bodyPr wrap="square">
              <a:spAutoFit/>
            </a:bodyPr>
            <a:lstStyle/>
            <a:p>
              <a:pPr algn="ctr"/>
              <a:r>
                <a:rPr lang="en-US" sz="2500" b="1" dirty="0">
                  <a:solidFill>
                    <a:schemeClr val="tx1"/>
                  </a:solidFill>
                  <a:cs typeface="+mn-ea"/>
                  <a:sym typeface="+mn-lt"/>
                </a:rPr>
                <a:t>04</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第三章 承租人条件设置及审查</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800860"/>
            <a:ext cx="384556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出租人资格审查设置</a:t>
            </a:r>
            <a:r>
              <a:rPr lang="zh-CN" altLang="en-US" sz="2500" b="1">
                <a:solidFill>
                  <a:srgbClr val="FF0000"/>
                </a:solidFill>
                <a:latin typeface="微软雅黑" panose="020B0503020204020204" pitchFamily="34" charset="-122"/>
                <a:ea typeface="微软雅黑" panose="020B0503020204020204" pitchFamily="34" charset="-122"/>
                <a:cs typeface="+mn-ea"/>
                <a:sym typeface="+mn-lt"/>
              </a:rPr>
              <a:t>时间</a:t>
            </a:r>
            <a:endParaRPr lang="zh-CN" altLang="en-US" sz="2500" b="1">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183578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cxnSp>
        <p:nvCxnSpPr>
          <p:cNvPr id="2" name="直接箭头连接符 1"/>
          <p:cNvCxnSpPr/>
          <p:nvPr/>
        </p:nvCxnSpPr>
        <p:spPr>
          <a:xfrm>
            <a:off x="9102090" y="350139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圆角矩形 8"/>
          <p:cNvSpPr/>
          <p:nvPr/>
        </p:nvSpPr>
        <p:spPr>
          <a:xfrm>
            <a:off x="6675755" y="4002405"/>
            <a:ext cx="4796790" cy="6553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p>
            <a:pPr lvl="0" algn="ctr">
              <a:buClrTx/>
              <a:buSzTx/>
              <a:buFontTx/>
            </a:pPr>
            <a:endParaRPr lang="zh-CN" altLang="en-US">
              <a:cs typeface="+mn-ea"/>
              <a:sym typeface="+mn-lt"/>
            </a:endParaRPr>
          </a:p>
        </p:txBody>
      </p:sp>
      <p:sp>
        <p:nvSpPr>
          <p:cNvPr id="10" name="Прямоугольник 6"/>
          <p:cNvSpPr txBox="true"/>
          <p:nvPr/>
        </p:nvSpPr>
        <p:spPr>
          <a:xfrm>
            <a:off x="7545070" y="4074160"/>
            <a:ext cx="3845560" cy="475615"/>
          </a:xfrm>
          <a:prstGeom prst="rect">
            <a:avLst/>
          </a:prstGeom>
          <a:noFill/>
        </p:spPr>
        <p:txBody>
          <a:bodyPr wrap="square" bIns="45720" rtlCol="0" anchor="t">
            <a:spAutoFit/>
            <a:scene3d>
              <a:camera prst="orthographicFront"/>
              <a:lightRig rig="threePt" dir="t"/>
            </a:scene3d>
          </a:bodyPr>
          <a:p>
            <a:pPr lvl="0" algn="l">
              <a:buClrTx/>
              <a:buSzTx/>
              <a:buFontTx/>
            </a:pPr>
            <a:r>
              <a:rPr lang="zh-CN" altLang="en-US"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rPr>
              <a:t>审核时间</a:t>
            </a:r>
            <a:r>
              <a:rPr lang="en-US" altLang="zh-CN" sz="2500" b="1">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rPr>
              <a:t>≤</a:t>
            </a:r>
            <a:r>
              <a:rPr lang="en-US" altLang="zh-CN" sz="25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rPr>
              <a:t>3</a:t>
            </a:r>
            <a:r>
              <a:rPr lang="zh-CN" altLang="en-US" sz="25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rPr>
              <a:t>个工作日</a:t>
            </a:r>
            <a:endParaRPr lang="zh-CN" altLang="en-US" sz="2500" b="1">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endParaRPr>
          </a:p>
        </p:txBody>
      </p:sp>
      <p:sp>
        <p:nvSpPr>
          <p:cNvPr id="11" name="Прямоугольник 19"/>
          <p:cNvSpPr/>
          <p:nvPr/>
        </p:nvSpPr>
        <p:spPr>
          <a:xfrm>
            <a:off x="6774053" y="4109085"/>
            <a:ext cx="944545" cy="475615"/>
          </a:xfrm>
          <a:prstGeom prst="rect">
            <a:avLst/>
          </a:prstGeom>
        </p:spPr>
        <p:txBody>
          <a:bodyPr wrap="square">
            <a:spAutoFit/>
          </a:bodyPr>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782320" y="955040"/>
            <a:ext cx="7483687" cy="564896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4" tIns="34290" rIns="68584" bIns="34290" rtlCol="0" anchor="ctr"/>
          <a:p>
            <a:pPr algn="ctr"/>
            <a:endParaRPr lang="zh-CN" altLang="en-US" sz="100">
              <a:latin typeface="微软雅黑" panose="020B0503020204020204" pitchFamily="34" charset="-122"/>
              <a:ea typeface="微软雅黑" panose="020B0503020204020204" pitchFamily="34" charset="-122"/>
            </a:endParaRPr>
          </a:p>
        </p:txBody>
      </p:sp>
      <p:sp>
        <p:nvSpPr>
          <p:cNvPr id="6145" name="灯片编号占位符 1"/>
          <p:cNvSpPr/>
          <p:nvPr/>
        </p:nvSpPr>
        <p:spPr>
          <a:xfrm>
            <a:off x="8737600" y="6356351"/>
            <a:ext cx="2844800" cy="366183"/>
          </a:xfrm>
          <a:prstGeom prst="rect">
            <a:avLst/>
          </a:prstGeom>
          <a:noFill/>
          <a:ln w="9525">
            <a:noFill/>
          </a:ln>
        </p:spPr>
        <p:txBody>
          <a:bodyPr anchor="ctr" anchorCtr="false"/>
          <a:p>
            <a:pPr algn="r"/>
            <a:fld id="{9A0DB2DC-4C9A-4742-B13C-FB6460FD3503}" type="slidenum">
              <a:rPr lang="zh-CN" altLang="en-US" sz="1600" dirty="0">
                <a:solidFill>
                  <a:srgbClr val="898989"/>
                </a:solidFill>
                <a:latin typeface="Calibri" panose="020F0502020204030204" pitchFamily="34" charset="0"/>
                <a:ea typeface="宋体" panose="02010600030101010101" pitchFamily="2" charset="-122"/>
              </a:rPr>
            </a:fld>
            <a:endParaRPr lang="zh-CN" altLang="en-US" sz="1600" dirty="0">
              <a:solidFill>
                <a:srgbClr val="898989"/>
              </a:solidFill>
              <a:latin typeface="Calibri" panose="020F0502020204030204" pitchFamily="34" charset="0"/>
              <a:ea typeface="宋体" panose="02010600030101010101" pitchFamily="2" charset="-122"/>
            </a:endParaRPr>
          </a:p>
        </p:txBody>
      </p:sp>
      <p:sp>
        <p:nvSpPr>
          <p:cNvPr id="6146" name="直接连接符 6"/>
          <p:cNvSpPr/>
          <p:nvPr/>
        </p:nvSpPr>
        <p:spPr>
          <a:xfrm>
            <a:off x="1007533" y="833967"/>
            <a:ext cx="10464800" cy="0"/>
          </a:xfrm>
          <a:prstGeom prst="line">
            <a:avLst/>
          </a:prstGeom>
          <a:ln w="9525" cap="flat" cmpd="sng">
            <a:solidFill>
              <a:srgbClr val="7F7F7F"/>
            </a:solidFill>
            <a:prstDash val="solid"/>
            <a:bevel/>
            <a:headEnd type="none" w="med" len="med"/>
            <a:tailEnd type="none" w="med" len="med"/>
          </a:ln>
        </p:spPr>
      </p:sp>
      <p:grpSp>
        <p:nvGrpSpPr>
          <p:cNvPr id="6147" name="组合 14338"/>
          <p:cNvGrpSpPr/>
          <p:nvPr/>
        </p:nvGrpSpPr>
        <p:grpSpPr>
          <a:xfrm>
            <a:off x="431800" y="389467"/>
            <a:ext cx="520700" cy="275167"/>
            <a:chOff x="0" y="0"/>
            <a:chExt cx="1041399" cy="549275"/>
          </a:xfrm>
        </p:grpSpPr>
        <p:sp>
          <p:nvSpPr>
            <p:cNvPr id="6148" name="Freeform 16"/>
            <p:cNvSpPr/>
            <p:nvPr/>
          </p:nvSpPr>
          <p:spPr>
            <a:xfrm>
              <a:off x="0" y="0"/>
              <a:ext cx="361950" cy="549275"/>
            </a:xfrm>
            <a:custGeom>
              <a:avLst/>
              <a:gdLst/>
              <a:ahLst/>
              <a:cxnLst>
                <a:cxn ang="0">
                  <a:pos x="4" y="92"/>
                </a:cxn>
                <a:cxn ang="0">
                  <a:pos x="96" y="0"/>
                </a:cxn>
                <a:cxn ang="0">
                  <a:pos x="400" y="304"/>
                </a:cxn>
                <a:cxn ang="0">
                  <a:pos x="96" y="608"/>
                </a:cxn>
                <a:cxn ang="0">
                  <a:pos x="0" y="512"/>
                </a:cxn>
                <a:cxn ang="0">
                  <a:pos x="212" y="300"/>
                </a:cxn>
                <a:cxn ang="0">
                  <a:pos x="4" y="92"/>
                </a:cxn>
              </a:cxnLst>
              <a:pathLst>
                <a:path w="400" h="608">
                  <a:moveTo>
                    <a:pt x="4" y="92"/>
                  </a:moveTo>
                  <a:lnTo>
                    <a:pt x="96" y="0"/>
                  </a:lnTo>
                  <a:lnTo>
                    <a:pt x="400" y="304"/>
                  </a:lnTo>
                  <a:lnTo>
                    <a:pt x="96" y="608"/>
                  </a:lnTo>
                  <a:lnTo>
                    <a:pt x="0" y="512"/>
                  </a:lnTo>
                  <a:lnTo>
                    <a:pt x="212" y="300"/>
                  </a:lnTo>
                  <a:lnTo>
                    <a:pt x="4" y="92"/>
                  </a:lnTo>
                  <a:close/>
                </a:path>
              </a:pathLst>
            </a:custGeom>
            <a:solidFill>
              <a:srgbClr val="005DA2"/>
            </a:solidFill>
            <a:ln w="9525">
              <a:noFill/>
            </a:ln>
          </p:spPr>
          <p:txBody>
            <a:bodyPr/>
            <a:p>
              <a:endParaRPr lang="zh-CN" altLang="en-US" sz="100"/>
            </a:p>
          </p:txBody>
        </p:sp>
        <p:sp>
          <p:nvSpPr>
            <p:cNvPr id="6149" name="Freeform 17"/>
            <p:cNvSpPr/>
            <p:nvPr/>
          </p:nvSpPr>
          <p:spPr>
            <a:xfrm>
              <a:off x="338137" y="0"/>
              <a:ext cx="360362" cy="549275"/>
            </a:xfrm>
            <a:custGeom>
              <a:avLst/>
              <a:gdLst/>
              <a:ahLst/>
              <a:cxnLst>
                <a:cxn ang="0">
                  <a:pos x="4" y="92"/>
                </a:cxn>
                <a:cxn ang="0">
                  <a:pos x="96" y="0"/>
                </a:cxn>
                <a:cxn ang="0">
                  <a:pos x="399" y="304"/>
                </a:cxn>
                <a:cxn ang="0">
                  <a:pos x="96" y="608"/>
                </a:cxn>
                <a:cxn ang="0">
                  <a:pos x="0" y="512"/>
                </a:cxn>
                <a:cxn ang="0">
                  <a:pos x="212" y="300"/>
                </a:cxn>
                <a:cxn ang="0">
                  <a:pos x="4" y="92"/>
                </a:cxn>
              </a:cxnLst>
              <a:pathLst>
                <a:path w="399" h="608">
                  <a:moveTo>
                    <a:pt x="4" y="92"/>
                  </a:moveTo>
                  <a:lnTo>
                    <a:pt x="96" y="0"/>
                  </a:lnTo>
                  <a:lnTo>
                    <a:pt x="399" y="304"/>
                  </a:lnTo>
                  <a:lnTo>
                    <a:pt x="96" y="608"/>
                  </a:lnTo>
                  <a:lnTo>
                    <a:pt x="0" y="512"/>
                  </a:lnTo>
                  <a:lnTo>
                    <a:pt x="212" y="300"/>
                  </a:lnTo>
                  <a:lnTo>
                    <a:pt x="4" y="92"/>
                  </a:lnTo>
                  <a:close/>
                </a:path>
              </a:pathLst>
            </a:custGeom>
            <a:solidFill>
              <a:srgbClr val="3992DB"/>
            </a:solidFill>
            <a:ln w="9525">
              <a:noFill/>
            </a:ln>
          </p:spPr>
          <p:txBody>
            <a:bodyPr/>
            <a:p>
              <a:endParaRPr lang="zh-CN" altLang="en-US" sz="100"/>
            </a:p>
          </p:txBody>
        </p:sp>
        <p:sp>
          <p:nvSpPr>
            <p:cNvPr id="6150" name="Freeform 18"/>
            <p:cNvSpPr/>
            <p:nvPr/>
          </p:nvSpPr>
          <p:spPr>
            <a:xfrm>
              <a:off x="681037" y="0"/>
              <a:ext cx="360362" cy="549275"/>
            </a:xfrm>
            <a:custGeom>
              <a:avLst/>
              <a:gdLst/>
              <a:ahLst/>
              <a:cxnLst>
                <a:cxn ang="0">
                  <a:pos x="4" y="92"/>
                </a:cxn>
                <a:cxn ang="0">
                  <a:pos x="95" y="0"/>
                </a:cxn>
                <a:cxn ang="0">
                  <a:pos x="399" y="304"/>
                </a:cxn>
                <a:cxn ang="0">
                  <a:pos x="95" y="608"/>
                </a:cxn>
                <a:cxn ang="0">
                  <a:pos x="0" y="512"/>
                </a:cxn>
                <a:cxn ang="0">
                  <a:pos x="212" y="300"/>
                </a:cxn>
                <a:cxn ang="0">
                  <a:pos x="4" y="92"/>
                </a:cxn>
              </a:cxnLst>
              <a:pathLst>
                <a:path w="399" h="608">
                  <a:moveTo>
                    <a:pt x="4" y="92"/>
                  </a:moveTo>
                  <a:lnTo>
                    <a:pt x="95" y="0"/>
                  </a:lnTo>
                  <a:lnTo>
                    <a:pt x="399" y="304"/>
                  </a:lnTo>
                  <a:lnTo>
                    <a:pt x="95" y="608"/>
                  </a:lnTo>
                  <a:lnTo>
                    <a:pt x="0" y="512"/>
                  </a:lnTo>
                  <a:lnTo>
                    <a:pt x="212" y="300"/>
                  </a:lnTo>
                  <a:lnTo>
                    <a:pt x="4" y="92"/>
                  </a:lnTo>
                  <a:close/>
                </a:path>
              </a:pathLst>
            </a:custGeom>
            <a:solidFill>
              <a:srgbClr val="F79600"/>
            </a:solidFill>
            <a:ln w="9525">
              <a:noFill/>
            </a:ln>
          </p:spPr>
          <p:txBody>
            <a:bodyPr/>
            <a:p>
              <a:endParaRPr lang="zh-CN" altLang="en-US" sz="100"/>
            </a:p>
          </p:txBody>
        </p:sp>
      </p:grpSp>
      <p:sp>
        <p:nvSpPr>
          <p:cNvPr id="6152" name="文本框 99"/>
          <p:cNvSpPr txBox="true"/>
          <p:nvPr/>
        </p:nvSpPr>
        <p:spPr>
          <a:xfrm>
            <a:off x="783167" y="1330960"/>
            <a:ext cx="6631093" cy="5259070"/>
          </a:xfrm>
          <a:prstGeom prst="rect">
            <a:avLst/>
          </a:prstGeom>
          <a:noFill/>
          <a:ln w="9525">
            <a:noFill/>
          </a:ln>
        </p:spPr>
        <p:txBody>
          <a:bodyPr wrap="square" anchor="t" anchorCtr="false">
            <a:spAutoFit/>
          </a:bodyPr>
          <a:p>
            <a:pPr indent="287020" algn="just">
              <a:lnSpc>
                <a:spcPct val="140000"/>
              </a:lnSpc>
            </a:pPr>
            <a:r>
              <a:rPr lang="en-US" sz="2400" dirty="0">
                <a:latin typeface="微软雅黑" panose="020B0503020204020204" pitchFamily="34" charset="-122"/>
                <a:ea typeface="微软雅黑" panose="020B0503020204020204" pitchFamily="34" charset="-122"/>
              </a:rPr>
              <a:t>    </a:t>
            </a:r>
            <a:r>
              <a:rPr sz="2400" dirty="0">
                <a:latin typeface="微软雅黑" panose="020B0503020204020204" pitchFamily="34" charset="-122"/>
                <a:ea typeface="微软雅黑" panose="020B0503020204020204" pitchFamily="34" charset="-122"/>
              </a:rPr>
              <a:t>为贯彻落实国管局《关于提高中央行政事业单位国有资产管理效能 坚持勤俭办一切事业的实施意见》（国管资〔2022〕438号），进一步优化服务，统筹利用好国采中心现有资源，支持各部门各单位规范高效开展招标采购、国有资产处置交易等工作。</a:t>
            </a:r>
            <a:r>
              <a:rPr lang="zh-CN" sz="2400" dirty="0">
                <a:latin typeface="微软雅黑" panose="020B0503020204020204" pitchFamily="34" charset="-122"/>
                <a:ea typeface="微软雅黑" panose="020B0503020204020204" pitchFamily="34" charset="-122"/>
              </a:rPr>
              <a:t>国采中心印发《中央国家机关政府采购中心见证服务工作规程（试行）》的通知（</a:t>
            </a:r>
            <a:r>
              <a:rPr lang="zh-CN" sz="2400" dirty="0">
                <a:latin typeface="微软雅黑" panose="020B0503020204020204" pitchFamily="34" charset="-122"/>
                <a:ea typeface="微软雅黑" panose="020B0503020204020204" pitchFamily="34" charset="-122"/>
                <a:sym typeface="+mn-ea"/>
              </a:rPr>
              <a:t>国机采〔2023〕3号</a:t>
            </a:r>
            <a:r>
              <a:rPr lang="zh-CN" sz="2400" dirty="0">
                <a:latin typeface="微软雅黑" panose="020B0503020204020204" pitchFamily="34" charset="-122"/>
                <a:ea typeface="微软雅黑" panose="020B0503020204020204" pitchFamily="34" charset="-122"/>
              </a:rPr>
              <a:t>）。</a:t>
            </a:r>
            <a:endParaRPr lang="zh-CN" sz="2400" dirty="0">
              <a:latin typeface="微软雅黑" panose="020B0503020204020204" pitchFamily="34" charset="-122"/>
              <a:ea typeface="微软雅黑" panose="020B0503020204020204" pitchFamily="34" charset="-122"/>
            </a:endParaRPr>
          </a:p>
          <a:p>
            <a:pPr indent="287020" algn="just">
              <a:lnSpc>
                <a:spcPct val="140000"/>
              </a:lnSpc>
            </a:pPr>
            <a:endParaRPr lang="zh-CN" sz="2400" dirty="0">
              <a:latin typeface="微软雅黑" panose="020B0503020204020204" pitchFamily="34" charset="-122"/>
              <a:ea typeface="微软雅黑" panose="020B0503020204020204" pitchFamily="34" charset="-122"/>
            </a:endParaRPr>
          </a:p>
          <a:p>
            <a:pPr indent="287020" algn="just">
              <a:lnSpc>
                <a:spcPct val="140000"/>
              </a:lnSpc>
            </a:pPr>
            <a:endParaRPr lang="zh-CN" sz="2400" dirty="0">
              <a:latin typeface="微软雅黑" panose="020B0503020204020204" pitchFamily="34" charset="-122"/>
              <a:ea typeface="微软雅黑" panose="020B0503020204020204" pitchFamily="34" charset="-122"/>
            </a:endParaRPr>
          </a:p>
        </p:txBody>
      </p:sp>
      <p:pic>
        <p:nvPicPr>
          <p:cNvPr id="6" name="图片 5"/>
          <p:cNvPicPr>
            <a:picLocks noChangeAspect="true"/>
          </p:cNvPicPr>
          <p:nvPr/>
        </p:nvPicPr>
        <p:blipFill>
          <a:blip r:embed="rId1"/>
          <a:stretch>
            <a:fillRect/>
          </a:stretch>
        </p:blipFill>
        <p:spPr>
          <a:xfrm>
            <a:off x="7414260" y="444500"/>
            <a:ext cx="4645660" cy="5912273"/>
          </a:xfrm>
          <a:prstGeom prst="rect">
            <a:avLst/>
          </a:prstGeom>
          <a:ln>
            <a:solidFill>
              <a:schemeClr val="bg2">
                <a:lumMod val="85000"/>
              </a:schemeClr>
            </a:solidFill>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5092700"/>
          </a:xfrm>
          <a:prstGeom prst="rect">
            <a:avLst/>
          </a:prstGeom>
          <a:noFill/>
        </p:spPr>
        <p:txBody>
          <a:bodyPr vert="horz" wrap="square" lIns="91440" tIns="45720" rIns="91440" bIns="45720" rtlCol="0" anchor="t" anchorCtr="false" compatLnSpc="false">
            <a:spAutoFit/>
          </a:bodyPr>
          <a:lstStyle/>
          <a:p>
            <a:pPr lvl="0" algn="l" latinLnBrk="0">
              <a:lnSpc>
                <a:spcPts val="30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第十四条 出租人应当在正式披露中载明交易保证金的缴纳方式、收取主体、具体金额，以及保证金处置及退还方式、扣除情形及规则，缴纳和确认收到截止时间等。</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0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出租人设置缴纳保证金的截止时间应当晚于资格审查结果反馈截止时间</a:t>
            </a:r>
            <a:r>
              <a:rPr lang="en-US" sz="24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3</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个自然日以上；出租人确认收到保证金的截止时间应当不晚于缴纳截止时间</a:t>
            </a:r>
            <a:r>
              <a:rPr lang="en-US" sz="24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3</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个工作日。</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0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第十五条 交易保证金应当优先选用保函形式，也可以是银行转账等形式。</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0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第十六条 交易保证金应当由出租人自行收取或出租人专门授权的第三方代为收取。</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保证金形式</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保证金收取方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第四章 交易保证金</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出租人保证金设置</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234440"/>
            <a:ext cx="5885180" cy="5477510"/>
          </a:xfrm>
          <a:prstGeom prst="rect">
            <a:avLst/>
          </a:prstGeom>
          <a:noFill/>
        </p:spPr>
        <p:txBody>
          <a:bodyPr vert="horz" wrap="square" lIns="91440" tIns="45720" rIns="91440" bIns="45720" rtlCol="0" anchor="t" anchorCtr="false" compatLnSpc="false">
            <a:spAutoFit/>
          </a:bodyPr>
          <a:lstStyle/>
          <a:p>
            <a:pPr lvl="0" algn="l" latinLnBrk="0">
              <a:lnSpc>
                <a:spcPts val="3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第十七条 交易保证金金额一般为按租金底价计算的</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1个月租金</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，最高</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不超过2个月租金</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。保证金有效期应当根据不同缴纳方式合理确定。</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（一）以保函形式缴纳保证金的，出租人应当对</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保函有效期</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提出明确要求，有效期不少于</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30</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个自然日，不多于</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60</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个自然日。</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（二）以银行转账等形式缴纳保证金的，从缴纳截止日计算，出租人持有保证金一般不超过</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30</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个自然日。交易延期的，持有时长顺延。</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第十八条 通过资格审查的承租人应当按照规定方式和时限缴纳保证金，并在系统中填写相应信息，同时上传证明材料。出租人应当及时核对并通过系统确认收取保证金情况。</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保证金有效期</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194175" cy="480695"/>
            <a:chOff x="10007" y="2832"/>
            <a:chExt cx="6605" cy="757"/>
          </a:xfrm>
        </p:grpSpPr>
        <p:sp>
          <p:nvSpPr>
            <p:cNvPr id="66" name="Прямоугольник 6"/>
            <p:cNvSpPr txBox="true"/>
            <p:nvPr/>
          </p:nvSpPr>
          <p:spPr>
            <a:xfrm>
              <a:off x="11032" y="2840"/>
              <a:ext cx="5580"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保证金系统流程</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第四章 交易保证金</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保证金金额</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234440"/>
            <a:ext cx="5885180" cy="4410710"/>
          </a:xfrm>
          <a:prstGeom prst="rect">
            <a:avLst/>
          </a:prstGeom>
          <a:noFill/>
        </p:spPr>
        <p:txBody>
          <a:bodyPr vert="horz" wrap="square" lIns="91440" tIns="45720" rIns="91440" bIns="45720" rtlCol="0" anchor="t" anchorCtr="false" compatLnSpc="false">
            <a:spAutoFit/>
          </a:bodyPr>
          <a:lstStyle/>
          <a:p>
            <a:pPr lvl="0" algn="l" latinLnBrk="0">
              <a:lnSpc>
                <a:spcPct val="150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第十九条 项目交易结束（终止）后，出租人应当在</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10</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个工作日内退还未成交承租人缴纳的保证金。成交承租人缴纳的保证金可以在签订合同后退还，或者经协商一致转为租金或押金。</a:t>
            </a: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ct val="150000"/>
              </a:lnSpc>
              <a:spcAft>
                <a:spcPts val="1000"/>
              </a:spcAft>
              <a:buClrTx/>
              <a:buSzTx/>
              <a:buFontTx/>
              <a:defRPr/>
            </a:pPr>
            <a:endPar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ct val="150000"/>
              </a:lnSpc>
              <a:spcAft>
                <a:spcPts val="1000"/>
              </a:spcAft>
              <a:buClrTx/>
              <a:buSzTx/>
              <a:buFontTx/>
              <a:defRPr/>
            </a:pP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第二十条 承租人违反交易规则或存在违法违规行为，符合</a:t>
            </a:r>
            <a:r>
              <a:rPr lang="en-US" sz="22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扣除保证金情形</a:t>
            </a:r>
            <a:r>
              <a:rPr lang="en-US" sz="22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的，出租人有权按照公布的规则扣除保证金，并留存相关证据。</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254635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567180"/>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358775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406590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432117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保证金扣除情形</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第四章 交易保证金</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284099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保证金退还时间</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87591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5092700"/>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第二十一条 符合交易条件的承租人数量不得少于</a:t>
            </a:r>
            <a:r>
              <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3</a:t>
            </a: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人。</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第二十二条 出租人应当从</a:t>
            </a:r>
            <a:r>
              <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网上竞价、综合评议、竞争性谈判</a:t>
            </a: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三种交易方式中选择适宜的方式进行交易。</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（一）网上竞价适用于出租租期、租金支付和调整方式、装修及业态要求等条件固定不变，</a:t>
            </a:r>
            <a:r>
              <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仅通过价格竞争，出价最高者成交的情形。</a:t>
            </a:r>
            <a:endPar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（二）综合评议适用于出租租期、租金支付和调整方式、装修及业态要求等部分条件固定不变，出租人通过价格、装修改造方案、承租人经营模式、经济能力等设定的评审因素进行</a:t>
            </a:r>
            <a:r>
              <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综合打分，得分最高者成交的情形。</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（三）竞争性谈判适用于出租租期、租金支付和调整方式、装修限制条件及业态要求等条件不固定，可根据不同承租人情况</a:t>
            </a:r>
            <a:r>
              <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协商谈判多种租赁方案，并择优确定成交人的情形。</a:t>
            </a:r>
            <a:endParaRPr lang="en-US" sz="18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三种交易方式</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各方式适用情形</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第五章 交易与签约</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73010" y="1929130"/>
            <a:ext cx="3176905" cy="553085"/>
          </a:xfrm>
          <a:prstGeom prst="rect">
            <a:avLst/>
          </a:prstGeom>
          <a:noFill/>
        </p:spPr>
        <p:txBody>
          <a:bodyPr wrap="square" bIns="45720" rtlCol="0" anchor="t">
            <a:spAutoFit/>
          </a:bodyPr>
          <a:p>
            <a:pPr lvl="0" algn="l">
              <a:buClrTx/>
              <a:buSzTx/>
              <a:buFontTx/>
            </a:pPr>
            <a:r>
              <a:rPr lang="zh-CN" sz="3000" b="1">
                <a:solidFill>
                  <a:schemeClr val="tx1"/>
                </a:solidFill>
                <a:latin typeface="微软雅黑" panose="020B0503020204020204" pitchFamily="34" charset="-122"/>
                <a:ea typeface="微软雅黑" panose="020B0503020204020204" pitchFamily="34" charset="-122"/>
                <a:cs typeface="+mn-ea"/>
                <a:sym typeface="+mn-lt"/>
              </a:rPr>
              <a:t>承租人数量</a:t>
            </a:r>
            <a:endParaRPr lang="zh-CN" sz="30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5156835"/>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第二十三条 </a:t>
            </a:r>
            <a:r>
              <a:rPr lang="en-US" sz="17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网上竞价分为自由报价、限时竞价两个阶段，全过程在系统内完成</a:t>
            </a: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。出租人在正式披露时须设置自由报价开始时间、自由报价期限、限时竞价周期以及最小加价幅度。</a:t>
            </a:r>
            <a:endPar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a:t>
            </a:r>
            <a:r>
              <a:rPr lang="en-US" sz="17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自由报价阶段</a:t>
            </a: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。开始时间应当晚于出租人确认收到保证金的截止时间，自由报价</a:t>
            </a:r>
            <a:r>
              <a:rPr lang="en-US" sz="17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时间为1个或者2个自然日</a:t>
            </a: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以出租人设置的底价为基础开始报价。承租人在当前最高报价基础上，以最小加价幅度的整数倍金额加价，报价次数不限，但同一承租人不可连续报价，直至自由报价阶段结束。自由报价结束即刻转入限时竞价阶段，最高报价即为限时竞价的起始价。</a:t>
            </a:r>
            <a:endPar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a:t>
            </a:r>
            <a:r>
              <a:rPr lang="en-US" sz="17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限时竞价阶段</a:t>
            </a: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。限时竞价周期为</a:t>
            </a:r>
            <a:r>
              <a:rPr lang="en-US" sz="17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倒计时2分钟或者5分钟。</a:t>
            </a: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承租人在当前最高报价基础上，以</a:t>
            </a:r>
            <a:r>
              <a:rPr lang="en-US" sz="17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最小加价幅度的整数倍金额加价</a:t>
            </a:r>
            <a:r>
              <a:rPr lang="en-US" sz="17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，报价次数不限，但同一承租人不可连续报价。出现新报价则重新倒计时，直至一个完整周期内无新的报价，则限时竞价结束，出价最高者为成交候选人。</a:t>
            </a:r>
            <a:endParaRPr lang="en-US" sz="1700" b="1"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网上竞价分两阶段报价</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两阶段竞价规则</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第五章 交易与签约</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网上竞价全流程电子化</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4964430"/>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第二十四条 采用</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综合评议方式</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的，</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正式披露</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时应当发布综合评议招租文件，载明递交材料的时间和地点。招租文件应当明确评审因素、评分标准，以及承租人须提交的材料及格式要求等信息。</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承租人</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应当在规定的时间和地点提交材料，并根据需要进行澄清或说明。根据综合打分结果，得分最高者为成交候选人。</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第二十五条 采用</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竞争性谈判方式</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的，</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正式披露</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时应当发布竞争性谈判招租文件，载明谈判的时间、地点、内容，人员要求，谈判的轮数，以及承租人须提交的材料及格式要求等信息。</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承租人</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应当在规定的时间和地点现场提交材料，并参加谈判。出租人根据谈判情况择优确定成交候选人。</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竞争性谈判正式披露内容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承租人相关要求</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第五章 交易与签约</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综合评议正式披露内容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231140" y="1329055"/>
            <a:ext cx="5471795" cy="5118100"/>
          </a:xfrm>
          <a:prstGeom prst="rect">
            <a:avLst/>
          </a:prstGeom>
          <a:noFill/>
        </p:spPr>
        <p:txBody>
          <a:bodyPr vert="horz" wrap="square" lIns="91440" tIns="45720" rIns="91440" bIns="45720" rtlCol="0" anchor="t" anchorCtr="false" compatLnSpc="false">
            <a:spAutoFit/>
          </a:bodyPr>
          <a:lstStyle/>
          <a:p>
            <a:pPr lvl="0" algn="l" latinLnBrk="0">
              <a:lnSpc>
                <a:spcPts val="32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第二十六条 综合评议、竞争性谈判方式的材料接收、评议（谈判）为</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线下</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环节，由出租人自行组织并留存资料。</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200"/>
              </a:lnSpc>
              <a:spcAft>
                <a:spcPts val="1000"/>
              </a:spcAft>
              <a:buClrTx/>
              <a:buSzTx/>
              <a:buFontTx/>
              <a:defRPr/>
            </a:pP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2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第二十七条 出租人应当遵循原承租人同等条件</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优先承租的原则</a:t>
            </a:r>
            <a:r>
              <a:rPr lang="en-US" sz="24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与原承租人或成交候选人签订合同。</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200"/>
              </a:lnSpc>
              <a:spcAft>
                <a:spcPts val="1000"/>
              </a:spcAft>
              <a:buClrTx/>
              <a:buSzTx/>
              <a:buFontTx/>
              <a:defRPr/>
            </a:pP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32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出租人与原承租人签约续租的，原承租人即为实际成交人，交易环节产生的成交候选人成交资格自动失效。</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91075" cy="888365"/>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优先承租原则</a:t>
              </a:r>
              <a:endParaRPr lang="zh-CN" altLang="en-US" sz="2500" b="1">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第五章 交易与签约</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841115"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线下方式出租人留存资料</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pic>
        <p:nvPicPr>
          <p:cNvPr id="2" name="图片 1"/>
          <p:cNvPicPr>
            <a:picLocks noChangeAspect="true"/>
          </p:cNvPicPr>
          <p:nvPr/>
        </p:nvPicPr>
        <p:blipFill>
          <a:blip r:embed="rId3"/>
          <a:stretch>
            <a:fillRect/>
          </a:stretch>
        </p:blipFill>
        <p:spPr>
          <a:xfrm>
            <a:off x="5698490" y="4017010"/>
            <a:ext cx="6432550" cy="274828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113"/>
          <p:cNvGrpSpPr/>
          <p:nvPr/>
        </p:nvGrpSpPr>
        <p:grpSpPr>
          <a:xfrm>
            <a:off x="1" y="1892816"/>
            <a:ext cx="2129977" cy="691283"/>
            <a:chOff x="0" y="1419612"/>
            <a:chExt cx="1597483" cy="518462"/>
          </a:xfrm>
        </p:grpSpPr>
        <p:sp>
          <p:nvSpPr>
            <p:cNvPr id="38" name="Rectangle 38"/>
            <p:cNvSpPr/>
            <p:nvPr/>
          </p:nvSpPr>
          <p:spPr>
            <a:xfrm>
              <a:off x="0" y="1419612"/>
              <a:ext cx="1597483" cy="5184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9" name="Text Placeholder 3"/>
            <p:cNvSpPr txBox="true"/>
            <p:nvPr/>
          </p:nvSpPr>
          <p:spPr>
            <a:xfrm>
              <a:off x="589208" y="1540493"/>
              <a:ext cx="732990" cy="276701"/>
            </a:xfrm>
            <a:prstGeom prst="rect">
              <a:avLst/>
            </a:prstGeom>
          </p:spPr>
          <p:txBody>
            <a:bodyPr wrap="square" lIns="0" tIns="0" rIns="0" bIns="0" anchor="ctr" anchorCtr="false">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endParaRPr lang="en-US" sz="24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0" name="Group 114"/>
          <p:cNvGrpSpPr/>
          <p:nvPr/>
        </p:nvGrpSpPr>
        <p:grpSpPr>
          <a:xfrm>
            <a:off x="1" y="2993750"/>
            <a:ext cx="2129977" cy="691283"/>
            <a:chOff x="0" y="2226109"/>
            <a:chExt cx="1597483" cy="518462"/>
          </a:xfrm>
          <a:solidFill>
            <a:schemeClr val="bg2"/>
          </a:solidFill>
        </p:grpSpPr>
        <p:sp>
          <p:nvSpPr>
            <p:cNvPr id="41" name="Rectangle 40"/>
            <p:cNvSpPr/>
            <p:nvPr/>
          </p:nvSpPr>
          <p:spPr>
            <a:xfrm>
              <a:off x="0" y="2226109"/>
              <a:ext cx="1597483" cy="5184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2" name="Text Placeholder 3"/>
            <p:cNvSpPr txBox="true"/>
            <p:nvPr/>
          </p:nvSpPr>
          <p:spPr>
            <a:xfrm>
              <a:off x="575072" y="2346990"/>
              <a:ext cx="747126" cy="276701"/>
            </a:xfrm>
            <a:prstGeom prst="rect">
              <a:avLst/>
            </a:prstGeom>
            <a:noFill/>
          </p:spPr>
          <p:txBody>
            <a:bodyPr wrap="square" lIns="0" tIns="0" rIns="0" bIns="0" anchor="ctr" anchorCtr="false">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200">
                <a:spcBef>
                  <a:spcPct val="20000"/>
                </a:spcBef>
                <a:defRPr/>
              </a:pPr>
              <a:endParaRPr lang="en-US" sz="2400"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82" name="Freeform 37"/>
          <p:cNvSpPr/>
          <p:nvPr/>
        </p:nvSpPr>
        <p:spPr>
          <a:xfrm rot="16200000">
            <a:off x="1523362" y="1978766"/>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3" name="Freeform 41"/>
          <p:cNvSpPr/>
          <p:nvPr/>
        </p:nvSpPr>
        <p:spPr>
          <a:xfrm rot="16200000">
            <a:off x="1523362" y="3079699"/>
            <a:ext cx="844903" cy="365764"/>
          </a:xfrm>
          <a:custGeom>
            <a:avLst/>
            <a:gdLst>
              <a:gd name="connsiteX0" fmla="*/ 0 w 633676"/>
              <a:gd name="connsiteY0" fmla="*/ 274320 h 274320"/>
              <a:gd name="connsiteX1" fmla="*/ 68580 w 633676"/>
              <a:gd name="connsiteY1" fmla="*/ 0 h 274320"/>
              <a:gd name="connsiteX2" fmla="*/ 633676 w 633676"/>
              <a:gd name="connsiteY2" fmla="*/ 0 h 274320"/>
              <a:gd name="connsiteX3" fmla="*/ 565096 w 633676"/>
              <a:gd name="connsiteY3" fmla="*/ 274320 h 274320"/>
              <a:gd name="connsiteX4" fmla="*/ 0 w 633676"/>
              <a:gd name="connsiteY4" fmla="*/ 274320 h 274320"/>
              <a:gd name="connsiteX0-1" fmla="*/ 0 w 633676"/>
              <a:gd name="connsiteY0-2" fmla="*/ 274320 h 274320"/>
              <a:gd name="connsiteX1-3" fmla="*/ 115214 w 633676"/>
              <a:gd name="connsiteY1-4" fmla="*/ 0 h 274320"/>
              <a:gd name="connsiteX2-5" fmla="*/ 633676 w 633676"/>
              <a:gd name="connsiteY2-6" fmla="*/ 0 h 274320"/>
              <a:gd name="connsiteX3-7" fmla="*/ 565096 w 633676"/>
              <a:gd name="connsiteY3-8" fmla="*/ 274320 h 274320"/>
              <a:gd name="connsiteX4-9" fmla="*/ 0 w 633676"/>
              <a:gd name="connsiteY4-10" fmla="*/ 274320 h 274320"/>
              <a:gd name="connsiteX0-11" fmla="*/ 0 w 576069"/>
              <a:gd name="connsiteY0-12" fmla="*/ 274320 h 274320"/>
              <a:gd name="connsiteX1-13" fmla="*/ 57607 w 576069"/>
              <a:gd name="connsiteY1-14" fmla="*/ 0 h 274320"/>
              <a:gd name="connsiteX2-15" fmla="*/ 576069 w 576069"/>
              <a:gd name="connsiteY2-16" fmla="*/ 0 h 274320"/>
              <a:gd name="connsiteX3-17" fmla="*/ 507489 w 576069"/>
              <a:gd name="connsiteY3-18" fmla="*/ 274320 h 274320"/>
              <a:gd name="connsiteX4-19" fmla="*/ 0 w 576069"/>
              <a:gd name="connsiteY4-20" fmla="*/ 274320 h 274320"/>
              <a:gd name="connsiteX0-21" fmla="*/ 0 w 576069"/>
              <a:gd name="connsiteY0-22" fmla="*/ 274323 h 274323"/>
              <a:gd name="connsiteX1-23" fmla="*/ 57607 w 576069"/>
              <a:gd name="connsiteY1-24" fmla="*/ 0 h 274323"/>
              <a:gd name="connsiteX2-25" fmla="*/ 576069 w 576069"/>
              <a:gd name="connsiteY2-26" fmla="*/ 0 h 274323"/>
              <a:gd name="connsiteX3-27" fmla="*/ 507489 w 576069"/>
              <a:gd name="connsiteY3-28" fmla="*/ 274320 h 274323"/>
              <a:gd name="connsiteX4-29" fmla="*/ 0 w 576069"/>
              <a:gd name="connsiteY4-30" fmla="*/ 274323 h 274323"/>
              <a:gd name="connsiteX0-31" fmla="*/ 0 w 576069"/>
              <a:gd name="connsiteY0-32" fmla="*/ 274323 h 274323"/>
              <a:gd name="connsiteX1-33" fmla="*/ 57607 w 576069"/>
              <a:gd name="connsiteY1-34" fmla="*/ 0 h 274323"/>
              <a:gd name="connsiteX2-35" fmla="*/ 576069 w 576069"/>
              <a:gd name="connsiteY2-36" fmla="*/ 0 h 274323"/>
              <a:gd name="connsiteX3-37" fmla="*/ 507489 w 576069"/>
              <a:gd name="connsiteY3-38" fmla="*/ 274320 h 274323"/>
              <a:gd name="connsiteX4-39" fmla="*/ 0 w 576069"/>
              <a:gd name="connsiteY4-40" fmla="*/ 274323 h 274323"/>
              <a:gd name="connsiteX0-41" fmla="*/ 0 w 633677"/>
              <a:gd name="connsiteY0-42" fmla="*/ 274323 h 274323"/>
              <a:gd name="connsiteX1-43" fmla="*/ 115215 w 633677"/>
              <a:gd name="connsiteY1-44" fmla="*/ 0 h 274323"/>
              <a:gd name="connsiteX2-45" fmla="*/ 633677 w 633677"/>
              <a:gd name="connsiteY2-46" fmla="*/ 0 h 274323"/>
              <a:gd name="connsiteX3-47" fmla="*/ 565097 w 633677"/>
              <a:gd name="connsiteY3-48" fmla="*/ 274320 h 274323"/>
              <a:gd name="connsiteX4-49" fmla="*/ 0 w 633677"/>
              <a:gd name="connsiteY4-50" fmla="*/ 274323 h 274323"/>
              <a:gd name="connsiteX0-51" fmla="*/ 0 w 633677"/>
              <a:gd name="connsiteY0-52" fmla="*/ 274323 h 274323"/>
              <a:gd name="connsiteX1-53" fmla="*/ 115215 w 633677"/>
              <a:gd name="connsiteY1-54" fmla="*/ 0 h 274323"/>
              <a:gd name="connsiteX2-55" fmla="*/ 633677 w 633677"/>
              <a:gd name="connsiteY2-56" fmla="*/ 0 h 274323"/>
              <a:gd name="connsiteX3-57" fmla="*/ 518463 w 633677"/>
              <a:gd name="connsiteY3-58" fmla="*/ 274323 h 274323"/>
              <a:gd name="connsiteX4-59" fmla="*/ 0 w 633677"/>
              <a:gd name="connsiteY4-60" fmla="*/ 274323 h 2743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3677" h="274323">
                <a:moveTo>
                  <a:pt x="0" y="274323"/>
                </a:moveTo>
                <a:lnTo>
                  <a:pt x="115215" y="0"/>
                </a:lnTo>
                <a:lnTo>
                  <a:pt x="633677" y="0"/>
                </a:lnTo>
                <a:lnTo>
                  <a:pt x="518463" y="274323"/>
                </a:lnTo>
                <a:lnTo>
                  <a:pt x="0" y="274323"/>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2" name="Pentagon 39"/>
          <p:cNvSpPr/>
          <p:nvPr/>
        </p:nvSpPr>
        <p:spPr>
          <a:xfrm>
            <a:off x="1762931" y="1739195"/>
            <a:ext cx="4333069" cy="69128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5" name="Pentagon 42"/>
          <p:cNvSpPr/>
          <p:nvPr/>
        </p:nvSpPr>
        <p:spPr>
          <a:xfrm>
            <a:off x="1762932" y="2840128"/>
            <a:ext cx="3641785" cy="69128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0" name="TextBox 59"/>
          <p:cNvSpPr txBox="true">
            <a:spLocks noChangeArrowheads="true"/>
          </p:cNvSpPr>
          <p:nvPr/>
        </p:nvSpPr>
        <p:spPr bwMode="auto">
          <a:xfrm flipH="true">
            <a:off x="2209867" y="1789210"/>
            <a:ext cx="2395325" cy="58229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32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民法典</a:t>
            </a:r>
            <a:endParaRPr lang="zh-CN" altLang="en-US" sz="32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1" name="矩形 50"/>
          <p:cNvSpPr>
            <a:spLocks noChangeArrowheads="true"/>
          </p:cNvSpPr>
          <p:nvPr/>
        </p:nvSpPr>
        <p:spPr bwMode="auto">
          <a:xfrm>
            <a:off x="7180126" y="1672353"/>
            <a:ext cx="404909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28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优先承租权</a:t>
            </a:r>
            <a:endParaRPr lang="zh-CN" altLang="en-US" sz="28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2" name="TextBox 59"/>
          <p:cNvSpPr txBox="true">
            <a:spLocks noChangeArrowheads="true"/>
          </p:cNvSpPr>
          <p:nvPr/>
        </p:nvSpPr>
        <p:spPr bwMode="auto">
          <a:xfrm flipH="true">
            <a:off x="1904365" y="2945765"/>
            <a:ext cx="3060065" cy="428625"/>
          </a:xfrm>
          <a:prstGeom prst="rect">
            <a:avLst/>
          </a:prstGeom>
          <a:noFill/>
          <a:ln>
            <a:noFill/>
          </a:ln>
        </p:spPr>
        <p:txBody>
          <a:bodyPr wrap="square" lIns="91431" tIns="45716" rIns="91431" bIns="45716"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fontAlgn="ctr">
              <a:defRPr/>
            </a:pPr>
            <a:r>
              <a:rPr lang="zh-CN" altLang="en-US" sz="22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rPr>
              <a:t>第十四章  租赁合同</a:t>
            </a:r>
            <a:endParaRPr lang="zh-CN" altLang="en-US" sz="2200" b="1" dirty="0">
              <a:solidFill>
                <a:schemeClr val="bg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3" name="组合 2"/>
          <p:cNvGrpSpPr/>
          <p:nvPr/>
        </p:nvGrpSpPr>
        <p:grpSpPr>
          <a:xfrm>
            <a:off x="5588161" y="2781175"/>
            <a:ext cx="792364" cy="792365"/>
            <a:chOff x="5556077" y="2781175"/>
            <a:chExt cx="792364" cy="792365"/>
          </a:xfrm>
        </p:grpSpPr>
        <p:sp>
          <p:nvSpPr>
            <p:cNvPr id="87" name="Oval 50"/>
            <p:cNvSpPr/>
            <p:nvPr/>
          </p:nvSpPr>
          <p:spPr>
            <a:xfrm>
              <a:off x="5556077" y="2781175"/>
              <a:ext cx="792364" cy="7923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57" name="组合 56"/>
            <p:cNvGrpSpPr>
              <a:grpSpLocks noChangeAspect="true"/>
            </p:cNvGrpSpPr>
            <p:nvPr/>
          </p:nvGrpSpPr>
          <p:grpSpPr>
            <a:xfrm>
              <a:off x="5805695" y="2930428"/>
              <a:ext cx="293129" cy="493858"/>
              <a:chOff x="6982613" y="4660429"/>
              <a:chExt cx="292099" cy="492124"/>
            </a:xfrm>
            <a:solidFill>
              <a:schemeClr val="bg1">
                <a:lumMod val="95000"/>
              </a:schemeClr>
            </a:solidFill>
          </p:grpSpPr>
          <p:sp>
            <p:nvSpPr>
              <p:cNvPr id="58" name="Freeform 15"/>
              <p:cNvSpPr>
                <a:spLocks noEditPoints="true"/>
              </p:cNvSpPr>
              <p:nvPr/>
            </p:nvSpPr>
            <p:spPr bwMode="auto">
              <a:xfrm>
                <a:off x="6982613" y="4660429"/>
                <a:ext cx="292099" cy="492124"/>
              </a:xfrm>
              <a:custGeom>
                <a:avLst/>
                <a:gdLst>
                  <a:gd name="T0" fmla="*/ 0 w 166"/>
                  <a:gd name="T1" fmla="*/ 444500 h 280"/>
                  <a:gd name="T2" fmla="*/ 263525 w 166"/>
                  <a:gd name="T3" fmla="*/ 444500 h 280"/>
                  <a:gd name="T4" fmla="*/ 263525 w 166"/>
                  <a:gd name="T5" fmla="*/ 425450 h 280"/>
                  <a:gd name="T6" fmla="*/ 263525 w 166"/>
                  <a:gd name="T7" fmla="*/ 425450 h 280"/>
                  <a:gd name="T8" fmla="*/ 260350 w 166"/>
                  <a:gd name="T9" fmla="*/ 419100 h 280"/>
                  <a:gd name="T10" fmla="*/ 254000 w 166"/>
                  <a:gd name="T11" fmla="*/ 415925 h 280"/>
                  <a:gd name="T12" fmla="*/ 9525 w 166"/>
                  <a:gd name="T13" fmla="*/ 415925 h 280"/>
                  <a:gd name="T14" fmla="*/ 9525 w 166"/>
                  <a:gd name="T15" fmla="*/ 415925 h 280"/>
                  <a:gd name="T16" fmla="*/ 3175 w 166"/>
                  <a:gd name="T17" fmla="*/ 419100 h 280"/>
                  <a:gd name="T18" fmla="*/ 0 w 166"/>
                  <a:gd name="T19" fmla="*/ 425450 h 280"/>
                  <a:gd name="T20" fmla="*/ 0 w 166"/>
                  <a:gd name="T21" fmla="*/ 444500 h 280"/>
                  <a:gd name="T22" fmla="*/ 0 w 166"/>
                  <a:gd name="T23" fmla="*/ 444500 h 280"/>
                  <a:gd name="T24" fmla="*/ 0 w 166"/>
                  <a:gd name="T25" fmla="*/ 0 h 280"/>
                  <a:gd name="T26" fmla="*/ 263525 w 166"/>
                  <a:gd name="T27" fmla="*/ 0 h 280"/>
                  <a:gd name="T28" fmla="*/ 263525 w 166"/>
                  <a:gd name="T29" fmla="*/ 19050 h 280"/>
                  <a:gd name="T30" fmla="*/ 263525 w 166"/>
                  <a:gd name="T31" fmla="*/ 19050 h 280"/>
                  <a:gd name="T32" fmla="*/ 260350 w 166"/>
                  <a:gd name="T33" fmla="*/ 25400 h 280"/>
                  <a:gd name="T34" fmla="*/ 254000 w 166"/>
                  <a:gd name="T35" fmla="*/ 28575 h 280"/>
                  <a:gd name="T36" fmla="*/ 9525 w 166"/>
                  <a:gd name="T37" fmla="*/ 28575 h 280"/>
                  <a:gd name="T38" fmla="*/ 9525 w 166"/>
                  <a:gd name="T39" fmla="*/ 28575 h 280"/>
                  <a:gd name="T40" fmla="*/ 3175 w 166"/>
                  <a:gd name="T41" fmla="*/ 25400 h 280"/>
                  <a:gd name="T42" fmla="*/ 0 w 166"/>
                  <a:gd name="T43" fmla="*/ 19050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9" name="Freeform 16"/>
              <p:cNvSpPr>
                <a:spLocks noEditPoints="true"/>
              </p:cNvSpPr>
              <p:nvPr/>
            </p:nvSpPr>
            <p:spPr bwMode="auto">
              <a:xfrm>
                <a:off x="7006425" y="4706468"/>
                <a:ext cx="244476" cy="400050"/>
              </a:xfrm>
              <a:custGeom>
                <a:avLst/>
                <a:gdLst>
                  <a:gd name="T0" fmla="*/ 22225 w 138"/>
                  <a:gd name="T1" fmla="*/ 79375 h 228"/>
                  <a:gd name="T2" fmla="*/ 22225 w 138"/>
                  <a:gd name="T3" fmla="*/ 92075 h 228"/>
                  <a:gd name="T4" fmla="*/ 31750 w 138"/>
                  <a:gd name="T5" fmla="*/ 111125 h 228"/>
                  <a:gd name="T6" fmla="*/ 76200 w 138"/>
                  <a:gd name="T7" fmla="*/ 152400 h 228"/>
                  <a:gd name="T8" fmla="*/ 88900 w 138"/>
                  <a:gd name="T9" fmla="*/ 165100 h 228"/>
                  <a:gd name="T10" fmla="*/ 92075 w 138"/>
                  <a:gd name="T11" fmla="*/ 180975 h 228"/>
                  <a:gd name="T12" fmla="*/ 76200 w 138"/>
                  <a:gd name="T13" fmla="*/ 209550 h 228"/>
                  <a:gd name="T14" fmla="*/ 38100 w 138"/>
                  <a:gd name="T15" fmla="*/ 241300 h 228"/>
                  <a:gd name="T16" fmla="*/ 25400 w 138"/>
                  <a:gd name="T17" fmla="*/ 257175 h 228"/>
                  <a:gd name="T18" fmla="*/ 22225 w 138"/>
                  <a:gd name="T19" fmla="*/ 279400 h 228"/>
                  <a:gd name="T20" fmla="*/ 0 w 138"/>
                  <a:gd name="T21" fmla="*/ 361950 h 228"/>
                  <a:gd name="T22" fmla="*/ 0 w 138"/>
                  <a:gd name="T23" fmla="*/ 273050 h 228"/>
                  <a:gd name="T24" fmla="*/ 3175 w 138"/>
                  <a:gd name="T25" fmla="*/ 244475 h 228"/>
                  <a:gd name="T26" fmla="*/ 22225 w 138"/>
                  <a:gd name="T27" fmla="*/ 225425 h 228"/>
                  <a:gd name="T28" fmla="*/ 57150 w 138"/>
                  <a:gd name="T29" fmla="*/ 193675 h 228"/>
                  <a:gd name="T30" fmla="*/ 66675 w 138"/>
                  <a:gd name="T31" fmla="*/ 180975 h 228"/>
                  <a:gd name="T32" fmla="*/ 57150 w 138"/>
                  <a:gd name="T33" fmla="*/ 168275 h 228"/>
                  <a:gd name="T34" fmla="*/ 22225 w 138"/>
                  <a:gd name="T35" fmla="*/ 136525 h 228"/>
                  <a:gd name="T36" fmla="*/ 3175 w 138"/>
                  <a:gd name="T37" fmla="*/ 114300 h 228"/>
                  <a:gd name="T38" fmla="*/ 0 w 138"/>
                  <a:gd name="T39" fmla="*/ 88900 h 228"/>
                  <a:gd name="T40" fmla="*/ 22225 w 138"/>
                  <a:gd name="T41" fmla="*/ 0 h 228"/>
                  <a:gd name="T42" fmla="*/ 196850 w 138"/>
                  <a:gd name="T43" fmla="*/ 361950 h 228"/>
                  <a:gd name="T44" fmla="*/ 196850 w 138"/>
                  <a:gd name="T45" fmla="*/ 279400 h 228"/>
                  <a:gd name="T46" fmla="*/ 193675 w 138"/>
                  <a:gd name="T47" fmla="*/ 257175 h 228"/>
                  <a:gd name="T48" fmla="*/ 180975 w 138"/>
                  <a:gd name="T49" fmla="*/ 241300 h 228"/>
                  <a:gd name="T50" fmla="*/ 142875 w 138"/>
                  <a:gd name="T51" fmla="*/ 209550 h 228"/>
                  <a:gd name="T52" fmla="*/ 127000 w 138"/>
                  <a:gd name="T53" fmla="*/ 180975 h 228"/>
                  <a:gd name="T54" fmla="*/ 130175 w 138"/>
                  <a:gd name="T55" fmla="*/ 165100 h 228"/>
                  <a:gd name="T56" fmla="*/ 180975 w 138"/>
                  <a:gd name="T57" fmla="*/ 120650 h 228"/>
                  <a:gd name="T58" fmla="*/ 187325 w 138"/>
                  <a:gd name="T59" fmla="*/ 111125 h 228"/>
                  <a:gd name="T60" fmla="*/ 196850 w 138"/>
                  <a:gd name="T61" fmla="*/ 92075 h 228"/>
                  <a:gd name="T62" fmla="*/ 196850 w 138"/>
                  <a:gd name="T63" fmla="*/ 0 h 228"/>
                  <a:gd name="T64" fmla="*/ 219075 w 138"/>
                  <a:gd name="T65" fmla="*/ 88900 h 228"/>
                  <a:gd name="T66" fmla="*/ 219075 w 138"/>
                  <a:gd name="T67" fmla="*/ 104775 h 228"/>
                  <a:gd name="T68" fmla="*/ 209550 w 138"/>
                  <a:gd name="T69" fmla="*/ 127000 h 228"/>
                  <a:gd name="T70" fmla="*/ 161925 w 138"/>
                  <a:gd name="T71" fmla="*/ 168275 h 228"/>
                  <a:gd name="T72" fmla="*/ 155575 w 138"/>
                  <a:gd name="T73" fmla="*/ 174625 h 228"/>
                  <a:gd name="T74" fmla="*/ 155575 w 138"/>
                  <a:gd name="T75" fmla="*/ 187325 h 228"/>
                  <a:gd name="T76" fmla="*/ 196850 w 138"/>
                  <a:gd name="T77" fmla="*/ 225425 h 228"/>
                  <a:gd name="T78" fmla="*/ 209550 w 138"/>
                  <a:gd name="T79" fmla="*/ 234950 h 228"/>
                  <a:gd name="T80" fmla="*/ 219075 w 138"/>
                  <a:gd name="T81" fmla="*/ 257175 h 228"/>
                  <a:gd name="T82" fmla="*/ 219075 w 138"/>
                  <a:gd name="T83" fmla="*/ 361950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0" name="Freeform 17"/>
              <p:cNvSpPr/>
              <p:nvPr/>
            </p:nvSpPr>
            <p:spPr bwMode="auto">
              <a:xfrm>
                <a:off x="7046112" y="4827118"/>
                <a:ext cx="165100" cy="279400"/>
              </a:xfrm>
              <a:custGeom>
                <a:avLst/>
                <a:gdLst>
                  <a:gd name="T0" fmla="*/ 0 w 94"/>
                  <a:gd name="T1" fmla="*/ 254000 h 160"/>
                  <a:gd name="T2" fmla="*/ 76200 w 94"/>
                  <a:gd name="T3" fmla="*/ 254000 h 160"/>
                  <a:gd name="T4" fmla="*/ 149225 w 94"/>
                  <a:gd name="T5" fmla="*/ 254000 h 160"/>
                  <a:gd name="T6" fmla="*/ 149225 w 94"/>
                  <a:gd name="T7" fmla="*/ 212725 h 160"/>
                  <a:gd name="T8" fmla="*/ 92075 w 94"/>
                  <a:gd name="T9" fmla="*/ 155575 h 160"/>
                  <a:gd name="T10" fmla="*/ 92075 w 94"/>
                  <a:gd name="T11" fmla="*/ 155575 h 160"/>
                  <a:gd name="T12" fmla="*/ 85725 w 94"/>
                  <a:gd name="T13" fmla="*/ 149225 h 160"/>
                  <a:gd name="T14" fmla="*/ 82550 w 94"/>
                  <a:gd name="T15" fmla="*/ 142875 h 160"/>
                  <a:gd name="T16" fmla="*/ 82550 w 94"/>
                  <a:gd name="T17" fmla="*/ 123825 h 160"/>
                  <a:gd name="T18" fmla="*/ 82550 w 94"/>
                  <a:gd name="T19" fmla="*/ 69850 h 160"/>
                  <a:gd name="T20" fmla="*/ 82550 w 94"/>
                  <a:gd name="T21" fmla="*/ 69850 h 160"/>
                  <a:gd name="T22" fmla="*/ 82550 w 94"/>
                  <a:gd name="T23" fmla="*/ 60325 h 160"/>
                  <a:gd name="T24" fmla="*/ 85725 w 94"/>
                  <a:gd name="T25" fmla="*/ 50800 h 160"/>
                  <a:gd name="T26" fmla="*/ 98425 w 94"/>
                  <a:gd name="T27" fmla="*/ 34925 h 160"/>
                  <a:gd name="T28" fmla="*/ 120650 w 94"/>
                  <a:gd name="T29" fmla="*/ 15875 h 160"/>
                  <a:gd name="T30" fmla="*/ 120650 w 94"/>
                  <a:gd name="T31" fmla="*/ 15875 h 160"/>
                  <a:gd name="T32" fmla="*/ 130175 w 94"/>
                  <a:gd name="T33" fmla="*/ 9525 h 160"/>
                  <a:gd name="T34" fmla="*/ 139700 w 94"/>
                  <a:gd name="T35" fmla="*/ 0 h 160"/>
                  <a:gd name="T36" fmla="*/ 76200 w 94"/>
                  <a:gd name="T37" fmla="*/ 0 h 160"/>
                  <a:gd name="T38" fmla="*/ 9525 w 94"/>
                  <a:gd name="T39" fmla="*/ 0 h 160"/>
                  <a:gd name="T40" fmla="*/ 9525 w 94"/>
                  <a:gd name="T41" fmla="*/ 0 h 160"/>
                  <a:gd name="T42" fmla="*/ 19050 w 94"/>
                  <a:gd name="T43" fmla="*/ 9525 h 160"/>
                  <a:gd name="T44" fmla="*/ 28575 w 94"/>
                  <a:gd name="T45" fmla="*/ 15875 h 160"/>
                  <a:gd name="T46" fmla="*/ 50800 w 94"/>
                  <a:gd name="T47" fmla="*/ 34925 h 160"/>
                  <a:gd name="T48" fmla="*/ 50800 w 94"/>
                  <a:gd name="T49" fmla="*/ 34925 h 160"/>
                  <a:gd name="T50" fmla="*/ 60325 w 94"/>
                  <a:gd name="T51" fmla="*/ 50800 h 160"/>
                  <a:gd name="T52" fmla="*/ 66675 w 94"/>
                  <a:gd name="T53" fmla="*/ 60325 h 160"/>
                  <a:gd name="T54" fmla="*/ 66675 w 94"/>
                  <a:gd name="T55" fmla="*/ 69850 h 160"/>
                  <a:gd name="T56" fmla="*/ 66675 w 94"/>
                  <a:gd name="T57" fmla="*/ 123825 h 160"/>
                  <a:gd name="T58" fmla="*/ 66675 w 94"/>
                  <a:gd name="T59" fmla="*/ 123825 h 160"/>
                  <a:gd name="T60" fmla="*/ 66675 w 94"/>
                  <a:gd name="T61" fmla="*/ 142875 h 160"/>
                  <a:gd name="T62" fmla="*/ 63500 w 94"/>
                  <a:gd name="T63" fmla="*/ 149225 h 160"/>
                  <a:gd name="T64" fmla="*/ 60325 w 94"/>
                  <a:gd name="T65" fmla="*/ 155575 h 160"/>
                  <a:gd name="T66" fmla="*/ 0 w 94"/>
                  <a:gd name="T67" fmla="*/ 212725 h 160"/>
                  <a:gd name="T68" fmla="*/ 0 w 94"/>
                  <a:gd name="T69" fmla="*/ 2540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w="9525">
                <a:noFill/>
                <a:round/>
              </a:ln>
            </p:spPr>
            <p:txBody>
              <a:bodyPr/>
              <a:lstStyle/>
              <a:p>
                <a:pPr>
                  <a:defRPr/>
                </a:pPr>
                <a:endParaRPr lang="en-US" sz="2400" kern="0" dirty="0">
                  <a:solidFill>
                    <a:sysClr val="windowText" lastClr="0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pSp>
        <p:nvGrpSpPr>
          <p:cNvPr id="4" name="组合 3"/>
          <p:cNvGrpSpPr/>
          <p:nvPr/>
        </p:nvGrpSpPr>
        <p:grpSpPr>
          <a:xfrm>
            <a:off x="6275397" y="1690703"/>
            <a:ext cx="792364" cy="792365"/>
            <a:chOff x="6275397" y="1688395"/>
            <a:chExt cx="792364" cy="792365"/>
          </a:xfrm>
        </p:grpSpPr>
        <p:sp>
          <p:nvSpPr>
            <p:cNvPr id="86" name="Oval 49"/>
            <p:cNvSpPr/>
            <p:nvPr/>
          </p:nvSpPr>
          <p:spPr>
            <a:xfrm>
              <a:off x="6275397" y="1688395"/>
              <a:ext cx="792364" cy="7923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66" name="组合 65"/>
            <p:cNvGrpSpPr/>
            <p:nvPr/>
          </p:nvGrpSpPr>
          <p:grpSpPr>
            <a:xfrm>
              <a:off x="6414717" y="1849486"/>
              <a:ext cx="513724" cy="470183"/>
              <a:chOff x="2158354" y="2417495"/>
              <a:chExt cx="550987" cy="504288"/>
            </a:xfrm>
          </p:grpSpPr>
          <p:sp>
            <p:nvSpPr>
              <p:cNvPr id="67" name="Freeform 26"/>
              <p:cNvSpPr>
                <a:spLocks noEditPoints="true"/>
              </p:cNvSpPr>
              <p:nvPr/>
            </p:nvSpPr>
            <p:spPr bwMode="auto">
              <a:xfrm>
                <a:off x="2158354" y="2417495"/>
                <a:ext cx="357759" cy="359114"/>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8" name="Freeform 27"/>
              <p:cNvSpPr>
                <a:spLocks noEditPoints="true"/>
              </p:cNvSpPr>
              <p:nvPr/>
            </p:nvSpPr>
            <p:spPr bwMode="auto">
              <a:xfrm>
                <a:off x="2454892" y="2665819"/>
                <a:ext cx="254449" cy="255964"/>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lumMod val="95000"/>
                </a:schemeClr>
              </a:solidFill>
              <a:ln w="9525">
                <a:noFill/>
                <a:round/>
              </a:ln>
            </p:spPr>
            <p:txBody>
              <a:bodyPr/>
              <a:lstStyle/>
              <a:p>
                <a:pPr>
                  <a:defRPr/>
                </a:pPr>
                <a:endParaRPr lang="da-DK" sz="2400" kern="0" dirty="0">
                  <a:solidFill>
                    <a:sysClr val="windowText" lastClr="000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sp>
        <p:nvSpPr>
          <p:cNvPr id="73" name="矩形 72"/>
          <p:cNvSpPr>
            <a:spLocks noChangeArrowheads="true"/>
          </p:cNvSpPr>
          <p:nvPr/>
        </p:nvSpPr>
        <p:spPr bwMode="auto">
          <a:xfrm>
            <a:off x="6485255" y="2798445"/>
            <a:ext cx="5179060" cy="345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2400"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第七百三十四条  租赁期限届满，承租人继续使用租赁物，出租人没有提出异议的，原租赁合同继续有效，但是租赁期限为不定期。</a:t>
            </a:r>
            <a:endParaRPr lang="zh-CN" altLang="en-US" sz="2400"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14000"/>
              </a:lnSpc>
            </a:pPr>
            <a:endParaRPr lang="zh-CN" altLang="en-US" sz="2400"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14000"/>
              </a:lnSpc>
            </a:pPr>
            <a:r>
              <a:rPr lang="zh-CN" altLang="en-US" sz="2400" b="1" dirty="0">
                <a:solidFill>
                  <a:srgbClr val="FF0000"/>
                </a:solidFill>
                <a:latin typeface="微软雅黑" panose="020B0503020204020204" pitchFamily="34" charset="-122"/>
                <a:ea typeface="微软雅黑" panose="020B0503020204020204" pitchFamily="34" charset="-122"/>
                <a:cs typeface="+mn-ea"/>
                <a:sym typeface="微软雅黑" panose="020B0503020204020204" pitchFamily="34" charset="-122"/>
              </a:rPr>
              <a:t>租赁期限届满，房屋承租人享有以同等条件优先承租的权利。</a:t>
            </a:r>
            <a:endParaRPr lang="zh-CN" altLang="en-US" sz="2400"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14000"/>
              </a:lnSpc>
            </a:pPr>
            <a:endParaRPr lang="zh-CN" altLang="en-US" sz="2400"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6" name="文本框 5"/>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第五章 交易与签约</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6"/>
          <p:cNvPicPr>
            <a:picLocks noChangeAspect="true"/>
          </p:cNvPicPr>
          <p:nvPr/>
        </p:nvPicPr>
        <p:blipFill>
          <a:blip r:embed="rId3">
            <a:lum bright="-12000"/>
          </a:blip>
          <a:stretch>
            <a:fillRect/>
          </a:stretch>
        </p:blipFill>
        <p:spPr>
          <a:xfrm>
            <a:off x="2209800" y="3669030"/>
            <a:ext cx="2107565" cy="3088640"/>
          </a:xfrm>
          <a:prstGeom prst="rect">
            <a:avLst/>
          </a:prstGeom>
        </p:spPr>
      </p:pic>
    </p:spTree>
  </p:cSld>
  <p:clrMapOvr>
    <a:masterClrMapping/>
  </p:clrMapOvr>
  <p:transition spd="slow">
    <p:dissolv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14:presetBounceEnd="34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34000">
                                          <p:cBhvr additive="base">
                                            <p:cTn id="23" dur="350" fill="hold"/>
                                            <p:tgtEl>
                                              <p:spTgt spid="4"/>
                                            </p:tgtEl>
                                            <p:attrNameLst>
                                              <p:attrName>ppt_x</p:attrName>
                                            </p:attrNameLst>
                                          </p:cBhvr>
                                          <p:tavLst>
                                            <p:tav tm="0">
                                              <p:val>
                                                <p:strVal val="1+#ppt_w/2"/>
                                              </p:val>
                                            </p:tav>
                                            <p:tav tm="100000">
                                              <p:val>
                                                <p:strVal val="#ppt_x"/>
                                              </p:val>
                                            </p:tav>
                                          </p:tavLst>
                                        </p:anim>
                                        <p:anim calcmode="lin" valueType="num" p14:bounceEnd="34000">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14:presetBounceEnd="34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34000">
                                          <p:cBhvr additive="base">
                                            <p:cTn id="27" dur="350" fill="hold"/>
                                            <p:tgtEl>
                                              <p:spTgt spid="51"/>
                                            </p:tgtEl>
                                            <p:attrNameLst>
                                              <p:attrName>ppt_x</p:attrName>
                                            </p:attrNameLst>
                                          </p:cBhvr>
                                          <p:tavLst>
                                            <p:tav tm="0">
                                              <p:val>
                                                <p:strVal val="1+#ppt_w/2"/>
                                              </p:val>
                                            </p:tav>
                                            <p:tav tm="100000">
                                              <p:val>
                                                <p:strVal val="#ppt_x"/>
                                              </p:val>
                                            </p:tav>
                                          </p:tavLst>
                                        </p:anim>
                                        <p:anim calcmode="lin" valueType="num" p14:bounceEnd="34000">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14:presetBounceEnd="34000">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14:bounceEnd="34000">
                                          <p:cBhvr additive="base">
                                            <p:cTn id="48" dur="350" fill="hold"/>
                                            <p:tgtEl>
                                              <p:spTgt spid="3"/>
                                            </p:tgtEl>
                                            <p:attrNameLst>
                                              <p:attrName>ppt_x</p:attrName>
                                            </p:attrNameLst>
                                          </p:cBhvr>
                                          <p:tavLst>
                                            <p:tav tm="0">
                                              <p:val>
                                                <p:strVal val="1+#ppt_w/2"/>
                                              </p:val>
                                            </p:tav>
                                            <p:tav tm="100000">
                                              <p:val>
                                                <p:strVal val="#ppt_x"/>
                                              </p:val>
                                            </p:tav>
                                          </p:tavLst>
                                        </p:anim>
                                        <p:anim calcmode="lin" valueType="num" p14:bounceEnd="34000">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14:presetBounceEnd="34000">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14:bounceEnd="34000">
                                          <p:cBhvr additive="base">
                                            <p:cTn id="52" dur="350" fill="hold"/>
                                            <p:tgtEl>
                                              <p:spTgt spid="73"/>
                                            </p:tgtEl>
                                            <p:attrNameLst>
                                              <p:attrName>ppt_x</p:attrName>
                                            </p:attrNameLst>
                                          </p:cBhvr>
                                          <p:tavLst>
                                            <p:tav tm="0">
                                              <p:val>
                                                <p:strVal val="1+#ppt_w/2"/>
                                              </p:val>
                                            </p:tav>
                                            <p:tav tm="100000">
                                              <p:val>
                                                <p:strVal val="#ppt_x"/>
                                              </p:val>
                                            </p:tav>
                                          </p:tavLst>
                                        </p:anim>
                                        <p:anim calcmode="lin" valueType="num" p14:bounceEnd="34000">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true"/>
          <p:bldP spid="83" grpId="0" bldLvl="0" animBg="true"/>
          <p:bldP spid="92" grpId="0" bldLvl="0" animBg="true"/>
          <p:bldP spid="95" grpId="0" bldLvl="0" animBg="true"/>
          <p:bldP spid="50" grpId="0"/>
          <p:bldP spid="51" grpId="0"/>
          <p:bldP spid="52" grpId="0"/>
          <p:bldP spid="7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400"/>
                                            <p:tgtEl>
                                              <p:spTgt spid="3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right)">
                                          <p:cBhvr>
                                            <p:cTn id="11" dur="250"/>
                                            <p:tgtEl>
                                              <p:spTgt spid="8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500"/>
                                            <p:tgtEl>
                                              <p:spTgt spid="9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350" fill="hold"/>
                                            <p:tgtEl>
                                              <p:spTgt spid="4"/>
                                            </p:tgtEl>
                                            <p:attrNameLst>
                                              <p:attrName>ppt_x</p:attrName>
                                            </p:attrNameLst>
                                          </p:cBhvr>
                                          <p:tavLst>
                                            <p:tav tm="0">
                                              <p:val>
                                                <p:strVal val="1+#ppt_w/2"/>
                                              </p:val>
                                            </p:tav>
                                            <p:tav tm="100000">
                                              <p:val>
                                                <p:strVal val="#ppt_x"/>
                                              </p:val>
                                            </p:tav>
                                          </p:tavLst>
                                        </p:anim>
                                        <p:anim calcmode="lin" valueType="num">
                                          <p:cBhvr additive="base">
                                            <p:cTn id="24" dur="35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350" fill="hold"/>
                                            <p:tgtEl>
                                              <p:spTgt spid="51"/>
                                            </p:tgtEl>
                                            <p:attrNameLst>
                                              <p:attrName>ppt_x</p:attrName>
                                            </p:attrNameLst>
                                          </p:cBhvr>
                                          <p:tavLst>
                                            <p:tav tm="0">
                                              <p:val>
                                                <p:strVal val="1+#ppt_w/2"/>
                                              </p:val>
                                            </p:tav>
                                            <p:tav tm="100000">
                                              <p:val>
                                                <p:strVal val="#ppt_x"/>
                                              </p:val>
                                            </p:tav>
                                          </p:tavLst>
                                        </p:anim>
                                        <p:anim calcmode="lin" valueType="num">
                                          <p:cBhvr additive="base">
                                            <p:cTn id="28" dur="350" fill="hold"/>
                                            <p:tgtEl>
                                              <p:spTgt spid="5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400"/>
                                            <p:tgtEl>
                                              <p:spTgt spid="4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right)">
                                          <p:cBhvr>
                                            <p:cTn id="36" dur="250"/>
                                            <p:tgtEl>
                                              <p:spTgt spid="83"/>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wipe(left)">
                                          <p:cBhvr>
                                            <p:cTn id="40" dur="500"/>
                                            <p:tgtEl>
                                              <p:spTgt spid="95"/>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childTnLst>
                              </p:cTn>
                            </p:par>
                            <p:par>
                              <p:cTn id="45" fill="hold">
                                <p:stCondLst>
                                  <p:cond delay="4500"/>
                                </p:stCondLst>
                                <p:childTnLst>
                                  <p:par>
                                    <p:cTn id="46" presetID="2" presetClass="entr" presetSubtype="2"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350" fill="hold"/>
                                            <p:tgtEl>
                                              <p:spTgt spid="3"/>
                                            </p:tgtEl>
                                            <p:attrNameLst>
                                              <p:attrName>ppt_x</p:attrName>
                                            </p:attrNameLst>
                                          </p:cBhvr>
                                          <p:tavLst>
                                            <p:tav tm="0">
                                              <p:val>
                                                <p:strVal val="1+#ppt_w/2"/>
                                              </p:val>
                                            </p:tav>
                                            <p:tav tm="100000">
                                              <p:val>
                                                <p:strVal val="#ppt_x"/>
                                              </p:val>
                                            </p:tav>
                                          </p:tavLst>
                                        </p:anim>
                                        <p:anim calcmode="lin" valueType="num">
                                          <p:cBhvr additive="base">
                                            <p:cTn id="49" dur="350" fill="hold"/>
                                            <p:tgtEl>
                                              <p:spTgt spid="3"/>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 calcmode="lin" valueType="num">
                                          <p:cBhvr additive="base">
                                            <p:cTn id="52" dur="350" fill="hold"/>
                                            <p:tgtEl>
                                              <p:spTgt spid="73"/>
                                            </p:tgtEl>
                                            <p:attrNameLst>
                                              <p:attrName>ppt_x</p:attrName>
                                            </p:attrNameLst>
                                          </p:cBhvr>
                                          <p:tavLst>
                                            <p:tav tm="0">
                                              <p:val>
                                                <p:strVal val="1+#ppt_w/2"/>
                                              </p:val>
                                            </p:tav>
                                            <p:tav tm="100000">
                                              <p:val>
                                                <p:strVal val="#ppt_x"/>
                                              </p:val>
                                            </p:tav>
                                          </p:tavLst>
                                        </p:anim>
                                        <p:anim calcmode="lin" valueType="num">
                                          <p:cBhvr additive="base">
                                            <p:cTn id="53" dur="35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bldLvl="0" animBg="true"/>
          <p:bldP spid="83" grpId="0" bldLvl="0" animBg="true"/>
          <p:bldP spid="92" grpId="0" bldLvl="0" animBg="true"/>
          <p:bldP spid="95" grpId="0" bldLvl="0" animBg="true"/>
          <p:bldP spid="50" grpId="0"/>
          <p:bldP spid="51" grpId="0"/>
          <p:bldP spid="52" grpId="0"/>
          <p:bldP spid="73"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4451350"/>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第二十八条 </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正式披露发布后、交易开始前</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可以变更</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披露内容，包括澄清、补充或修改。但涉及承租人资格条件、交易条件、交易方式等实质性影响交易的内容除外。</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第二十九条 出租人应当在正式披露时设定</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是否</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允许项目延期。延期最多</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2</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次，每次不超过</a:t>
            </a:r>
            <a:r>
              <a:rPr lang="en-US" sz="21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15</a:t>
            </a: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个自然日。</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在资格审查申请截止后、交易开始前，出现符合条件的承租人不足时，出租人应当通过系统进行延期操作。</a:t>
            </a:r>
            <a:endParaRPr lang="en-US" sz="21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项目变更内容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项目延期设置</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第六章 项目变更、延期及终止</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项目变更时间点</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6009640" cy="5477510"/>
          </a:xfrm>
          <a:prstGeom prst="rect">
            <a:avLst/>
          </a:prstGeom>
          <a:noFill/>
        </p:spPr>
        <p:txBody>
          <a:bodyPr vert="horz" wrap="square" lIns="91440" tIns="45720" rIns="91440" bIns="45720" rtlCol="0" anchor="t" anchorCtr="false" compatLnSpc="false">
            <a:spAutoFit/>
          </a:bodyPr>
          <a:lstStyle/>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第三十条 出现下列情形，系统将根据相应规则</a:t>
            </a:r>
            <a:r>
              <a:rPr lang="en-US" sz="20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自动终止</a:t>
            </a: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项目：</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（一）交易开始时点，符合条件的承租人数量不足的；</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（二）实行委托代理出租的，在交易开始前的任意时点，出租人通过系统撤销委托代理授权的。</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第三十一条 项目信息披露后出现下列情形，出租人应当通过系统及时终止已发布的预披露信息，或者在交易开始前终止项目：</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（一）项目审批决策情况、评估情况等发生重大变化；</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（二）需要对出租人资格条件、交易条件、交易方式等实质性影响交易的内容进行调整的；</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400"/>
              </a:lnSpc>
              <a:spcAft>
                <a:spcPts val="1000"/>
              </a:spcAft>
              <a:buClrTx/>
              <a:buSzTx/>
              <a:buFontTx/>
              <a:defRPr/>
            </a:pPr>
            <a:r>
              <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（三）因不可抗力等客观原因导致交易无法进行的。</a:t>
            </a:r>
            <a:endParaRPr lang="en-US" sz="20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24879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553210"/>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35293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40074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42627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出租人启动终止操作情形</a:t>
              </a:r>
              <a:endParaRPr lang="zh-CN" altLang="en-US" sz="2500" b="1">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第六章 项目变更、延期及终止</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2782570"/>
            <a:ext cx="354457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自动终止情形</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8174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6" name="直接连接符 6"/>
          <p:cNvSpPr/>
          <p:nvPr/>
        </p:nvSpPr>
        <p:spPr>
          <a:xfrm>
            <a:off x="1007533" y="833967"/>
            <a:ext cx="10464800" cy="0"/>
          </a:xfrm>
          <a:prstGeom prst="line">
            <a:avLst/>
          </a:prstGeom>
          <a:ln w="9525" cap="flat" cmpd="sng">
            <a:solidFill>
              <a:srgbClr val="7F7F7F"/>
            </a:solidFill>
            <a:prstDash val="solid"/>
            <a:bevel/>
            <a:headEnd type="none" w="med" len="med"/>
            <a:tailEnd type="none" w="med" len="med"/>
          </a:ln>
        </p:spPr>
      </p:sp>
      <p:grpSp>
        <p:nvGrpSpPr>
          <p:cNvPr id="6147" name="组合 14338"/>
          <p:cNvGrpSpPr/>
          <p:nvPr/>
        </p:nvGrpSpPr>
        <p:grpSpPr>
          <a:xfrm>
            <a:off x="431800" y="389467"/>
            <a:ext cx="520700" cy="275167"/>
            <a:chOff x="0" y="0"/>
            <a:chExt cx="1041399" cy="549275"/>
          </a:xfrm>
        </p:grpSpPr>
        <p:sp>
          <p:nvSpPr>
            <p:cNvPr id="6148" name="Freeform 16"/>
            <p:cNvSpPr/>
            <p:nvPr/>
          </p:nvSpPr>
          <p:spPr>
            <a:xfrm>
              <a:off x="0" y="0"/>
              <a:ext cx="361950" cy="549275"/>
            </a:xfrm>
            <a:custGeom>
              <a:avLst/>
              <a:gdLst/>
              <a:ahLst/>
              <a:cxnLst>
                <a:cxn ang="0">
                  <a:pos x="4" y="92"/>
                </a:cxn>
                <a:cxn ang="0">
                  <a:pos x="96" y="0"/>
                </a:cxn>
                <a:cxn ang="0">
                  <a:pos x="400" y="304"/>
                </a:cxn>
                <a:cxn ang="0">
                  <a:pos x="96" y="608"/>
                </a:cxn>
                <a:cxn ang="0">
                  <a:pos x="0" y="512"/>
                </a:cxn>
                <a:cxn ang="0">
                  <a:pos x="212" y="300"/>
                </a:cxn>
                <a:cxn ang="0">
                  <a:pos x="4" y="92"/>
                </a:cxn>
              </a:cxnLst>
              <a:pathLst>
                <a:path w="400" h="608">
                  <a:moveTo>
                    <a:pt x="4" y="92"/>
                  </a:moveTo>
                  <a:lnTo>
                    <a:pt x="96" y="0"/>
                  </a:lnTo>
                  <a:lnTo>
                    <a:pt x="400" y="304"/>
                  </a:lnTo>
                  <a:lnTo>
                    <a:pt x="96" y="608"/>
                  </a:lnTo>
                  <a:lnTo>
                    <a:pt x="0" y="512"/>
                  </a:lnTo>
                  <a:lnTo>
                    <a:pt x="212" y="300"/>
                  </a:lnTo>
                  <a:lnTo>
                    <a:pt x="4" y="92"/>
                  </a:lnTo>
                  <a:close/>
                </a:path>
              </a:pathLst>
            </a:custGeom>
            <a:solidFill>
              <a:srgbClr val="005DA2"/>
            </a:solidFill>
            <a:ln w="9525">
              <a:noFill/>
            </a:ln>
          </p:spPr>
          <p:txBody>
            <a:bodyPr/>
            <a:p>
              <a:endParaRPr lang="zh-CN" altLang="en-US" sz="100"/>
            </a:p>
          </p:txBody>
        </p:sp>
        <p:sp>
          <p:nvSpPr>
            <p:cNvPr id="6149" name="Freeform 17"/>
            <p:cNvSpPr/>
            <p:nvPr/>
          </p:nvSpPr>
          <p:spPr>
            <a:xfrm>
              <a:off x="338137" y="0"/>
              <a:ext cx="360362" cy="549275"/>
            </a:xfrm>
            <a:custGeom>
              <a:avLst/>
              <a:gdLst/>
              <a:ahLst/>
              <a:cxnLst>
                <a:cxn ang="0">
                  <a:pos x="4" y="92"/>
                </a:cxn>
                <a:cxn ang="0">
                  <a:pos x="96" y="0"/>
                </a:cxn>
                <a:cxn ang="0">
                  <a:pos x="399" y="304"/>
                </a:cxn>
                <a:cxn ang="0">
                  <a:pos x="96" y="608"/>
                </a:cxn>
                <a:cxn ang="0">
                  <a:pos x="0" y="512"/>
                </a:cxn>
                <a:cxn ang="0">
                  <a:pos x="212" y="300"/>
                </a:cxn>
                <a:cxn ang="0">
                  <a:pos x="4" y="92"/>
                </a:cxn>
              </a:cxnLst>
              <a:pathLst>
                <a:path w="399" h="608">
                  <a:moveTo>
                    <a:pt x="4" y="92"/>
                  </a:moveTo>
                  <a:lnTo>
                    <a:pt x="96" y="0"/>
                  </a:lnTo>
                  <a:lnTo>
                    <a:pt x="399" y="304"/>
                  </a:lnTo>
                  <a:lnTo>
                    <a:pt x="96" y="608"/>
                  </a:lnTo>
                  <a:lnTo>
                    <a:pt x="0" y="512"/>
                  </a:lnTo>
                  <a:lnTo>
                    <a:pt x="212" y="300"/>
                  </a:lnTo>
                  <a:lnTo>
                    <a:pt x="4" y="92"/>
                  </a:lnTo>
                  <a:close/>
                </a:path>
              </a:pathLst>
            </a:custGeom>
            <a:solidFill>
              <a:srgbClr val="3992DB"/>
            </a:solidFill>
            <a:ln w="9525">
              <a:noFill/>
            </a:ln>
          </p:spPr>
          <p:txBody>
            <a:bodyPr/>
            <a:p>
              <a:endParaRPr lang="zh-CN" altLang="en-US" sz="100"/>
            </a:p>
          </p:txBody>
        </p:sp>
        <p:sp>
          <p:nvSpPr>
            <p:cNvPr id="6150" name="Freeform 18"/>
            <p:cNvSpPr/>
            <p:nvPr/>
          </p:nvSpPr>
          <p:spPr>
            <a:xfrm>
              <a:off x="681037" y="0"/>
              <a:ext cx="360362" cy="549275"/>
            </a:xfrm>
            <a:custGeom>
              <a:avLst/>
              <a:gdLst/>
              <a:ahLst/>
              <a:cxnLst>
                <a:cxn ang="0">
                  <a:pos x="4" y="92"/>
                </a:cxn>
                <a:cxn ang="0">
                  <a:pos x="95" y="0"/>
                </a:cxn>
                <a:cxn ang="0">
                  <a:pos x="399" y="304"/>
                </a:cxn>
                <a:cxn ang="0">
                  <a:pos x="95" y="608"/>
                </a:cxn>
                <a:cxn ang="0">
                  <a:pos x="0" y="512"/>
                </a:cxn>
                <a:cxn ang="0">
                  <a:pos x="212" y="300"/>
                </a:cxn>
                <a:cxn ang="0">
                  <a:pos x="4" y="92"/>
                </a:cxn>
              </a:cxnLst>
              <a:pathLst>
                <a:path w="399" h="608">
                  <a:moveTo>
                    <a:pt x="4" y="92"/>
                  </a:moveTo>
                  <a:lnTo>
                    <a:pt x="95" y="0"/>
                  </a:lnTo>
                  <a:lnTo>
                    <a:pt x="399" y="304"/>
                  </a:lnTo>
                  <a:lnTo>
                    <a:pt x="95" y="608"/>
                  </a:lnTo>
                  <a:lnTo>
                    <a:pt x="0" y="512"/>
                  </a:lnTo>
                  <a:lnTo>
                    <a:pt x="212" y="300"/>
                  </a:lnTo>
                  <a:lnTo>
                    <a:pt x="4" y="92"/>
                  </a:lnTo>
                  <a:close/>
                </a:path>
              </a:pathLst>
            </a:custGeom>
            <a:solidFill>
              <a:srgbClr val="F79600"/>
            </a:solidFill>
            <a:ln w="9525">
              <a:noFill/>
            </a:ln>
          </p:spPr>
          <p:txBody>
            <a:bodyPr/>
            <a:p>
              <a:endParaRPr lang="zh-CN" altLang="en-US" sz="100"/>
            </a:p>
          </p:txBody>
        </p:sp>
      </p:grpSp>
      <p:grpSp>
        <p:nvGrpSpPr>
          <p:cNvPr id="15" name="组合 14"/>
          <p:cNvGrpSpPr/>
          <p:nvPr/>
        </p:nvGrpSpPr>
        <p:grpSpPr>
          <a:xfrm>
            <a:off x="815340" y="1219200"/>
            <a:ext cx="10657205" cy="5146040"/>
            <a:chOff x="510" y="1550"/>
            <a:chExt cx="6932" cy="6013"/>
          </a:xfrm>
        </p:grpSpPr>
        <p:pic>
          <p:nvPicPr>
            <p:cNvPr id="6" name="图片 5"/>
            <p:cNvPicPr>
              <a:picLocks noChangeAspect="true"/>
            </p:cNvPicPr>
            <p:nvPr/>
          </p:nvPicPr>
          <p:blipFill>
            <a:blip r:embed="rId1"/>
            <a:srcRect/>
            <a:stretch>
              <a:fillRect/>
            </a:stretch>
          </p:blipFill>
          <p:spPr>
            <a:xfrm>
              <a:off x="510" y="1669"/>
              <a:ext cx="6932" cy="5894"/>
            </a:xfrm>
            <a:prstGeom prst="rect">
              <a:avLst/>
            </a:prstGeom>
          </p:spPr>
        </p:pic>
        <p:sp>
          <p:nvSpPr>
            <p:cNvPr id="7" name="圆角矩形 6"/>
            <p:cNvSpPr/>
            <p:nvPr/>
          </p:nvSpPr>
          <p:spPr>
            <a:xfrm>
              <a:off x="4025" y="1992"/>
              <a:ext cx="1576" cy="4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8" name="圆角矩形 7"/>
            <p:cNvSpPr/>
            <p:nvPr/>
          </p:nvSpPr>
          <p:spPr>
            <a:xfrm>
              <a:off x="5839" y="2009"/>
              <a:ext cx="1576" cy="4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9" name="圆角矩形 8"/>
            <p:cNvSpPr/>
            <p:nvPr/>
          </p:nvSpPr>
          <p:spPr>
            <a:xfrm>
              <a:off x="1870" y="6205"/>
              <a:ext cx="573" cy="2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sp>
          <p:nvSpPr>
            <p:cNvPr id="11" name="文本框 10"/>
            <p:cNvSpPr txBox="true"/>
            <p:nvPr/>
          </p:nvSpPr>
          <p:spPr>
            <a:xfrm>
              <a:off x="5119" y="1550"/>
              <a:ext cx="1411" cy="287"/>
            </a:xfrm>
            <a:prstGeom prst="rect">
              <a:avLst/>
            </a:prstGeom>
            <a:noFill/>
          </p:spPr>
          <p:txBody>
            <a:bodyPr wrap="square" lIns="0" tIns="0" rIns="0" bIns="0" rtlCol="0">
              <a:spAutoFit/>
            </a:bodyPr>
            <a:p>
              <a:r>
                <a:rPr lang="zh-CN" altLang="en-US" sz="1600" dirty="0" smtClean="0">
                  <a:solidFill>
                    <a:srgbClr val="FF0000"/>
                  </a:solidFill>
                  <a:latin typeface="微软雅黑" panose="020B0503020204020204" pitchFamily="34" charset="-122"/>
                  <a:ea typeface="微软雅黑" panose="020B0503020204020204" pitchFamily="34" charset="-122"/>
                </a:rPr>
                <a:t>委托入口</a:t>
              </a:r>
              <a:endParaRPr lang="zh-CN" altLang="en-US" sz="1600" dirty="0" smtClean="0">
                <a:solidFill>
                  <a:srgbClr val="FF0000"/>
                </a:solidFill>
                <a:latin typeface="微软雅黑" panose="020B0503020204020204" pitchFamily="34" charset="-122"/>
                <a:ea typeface="微软雅黑" panose="020B0503020204020204" pitchFamily="34" charset="-122"/>
              </a:endParaRPr>
            </a:p>
          </p:txBody>
        </p:sp>
        <p:sp>
          <p:nvSpPr>
            <p:cNvPr id="12" name="文本框 11"/>
            <p:cNvSpPr txBox="true"/>
            <p:nvPr/>
          </p:nvSpPr>
          <p:spPr>
            <a:xfrm>
              <a:off x="2694" y="4918"/>
              <a:ext cx="1128" cy="287"/>
            </a:xfrm>
            <a:prstGeom prst="rect">
              <a:avLst/>
            </a:prstGeom>
            <a:solidFill>
              <a:schemeClr val="bg1"/>
            </a:solidFill>
          </p:spPr>
          <p:txBody>
            <a:bodyPr wrap="square" lIns="0" tIns="0" rIns="0" bIns="0" rtlCol="0">
              <a:spAutoFit/>
            </a:bodyPr>
            <a:p>
              <a:pPr lvl="0" algn="l">
                <a:buClrTx/>
                <a:buSzTx/>
                <a:buFontTx/>
              </a:pPr>
              <a:r>
                <a:rPr lang="zh-CN" altLang="en-US" sz="1600" dirty="0" smtClean="0">
                  <a:solidFill>
                    <a:srgbClr val="FF0000"/>
                  </a:solidFill>
                  <a:latin typeface="微软雅黑" panose="020B0503020204020204" pitchFamily="34" charset="-122"/>
                  <a:ea typeface="微软雅黑" panose="020B0503020204020204" pitchFamily="34" charset="-122"/>
                  <a:sym typeface="+mn-ea"/>
                </a:rPr>
                <a:t>信息公开</a:t>
              </a:r>
              <a:endParaRPr lang="zh-CN" altLang="en-US" sz="1600" dirty="0" smtClean="0">
                <a:solidFill>
                  <a:srgbClr val="FF0000"/>
                </a:solidFill>
                <a:latin typeface="微软雅黑" panose="020B0503020204020204" pitchFamily="34" charset="-122"/>
                <a:ea typeface="微软雅黑" panose="020B0503020204020204" pitchFamily="34" charset="-122"/>
                <a:sym typeface="+mn-ea"/>
              </a:endParaRPr>
            </a:p>
          </p:txBody>
        </p:sp>
        <p:sp>
          <p:nvSpPr>
            <p:cNvPr id="14" name="左箭头 13"/>
            <p:cNvSpPr/>
            <p:nvPr/>
          </p:nvSpPr>
          <p:spPr>
            <a:xfrm rot="18660000">
              <a:off x="2097" y="5605"/>
              <a:ext cx="1143" cy="249"/>
            </a:xfrm>
            <a:prstGeom prst="leftArrow">
              <a:avLst>
                <a:gd name="adj1" fmla="val 27328"/>
                <a:gd name="adj2" fmla="val 5000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0"/>
            </a:p>
          </p:txBody>
        </p:sp>
      </p:gr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4964430"/>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第三十二条 出租人应当在</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正式披露中明确</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集中踏勘的时段、每时段可预约单位数量、人员要求，以及集合地点、联系人和联系方式。</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第三十三条 承租人参加集中踏勘应当在系统中预约。预约时间需调整的，最迟应当提前</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1</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天变更。</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出租人应及时掌握预约情况，做好现场组织工作。</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第三十四条 不组织集中踏勘的，出租人应当允许承租人</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自行踏勘</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。出租房屋位于不便直接进出的大院内或有专人看护值守的，应当公布联系人及联系方式，为承租人提供便利。</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集中踏勘正式披露内容</a:t>
              </a:r>
              <a:endParaRPr lang="zh-CN" altLang="en-US" sz="2500" b="1">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自行踏勘</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第七章 现场踏勘</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78333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集中踏勘（非必要环节）</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488950" y="1316990"/>
            <a:ext cx="5885180" cy="5413375"/>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第三十五条 交易结束后，出租人应当</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通过系统及时备案成交情况</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。已成交的，依据双方签订的合同填报有关信息并上传合同扫描件备案。未成交的，应当如实填写未成交原因。</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第三十六条 已成交并备案的，系统自动生成预制格式的</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交易凭证</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，作为通过系统完成房屋出租交易的书面证明。出租人可通过系统查看并下载存档。</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第三十七条 对已终止或已完成备案的项目，系统自动对项目信息进行归档，</a:t>
            </a:r>
            <a:r>
              <a:rPr lang="en-US" sz="2400" dirty="0">
                <a:solidFill>
                  <a:srgbClr val="FF000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生成项目档案</a:t>
            </a:r>
            <a:r>
              <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。出租人可通过系统查看并下载存档。</a:t>
            </a:r>
            <a:endParaRPr lang="en-US" sz="2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圆角矩形 14"/>
          <p:cNvSpPr/>
          <p:nvPr/>
        </p:nvSpPr>
        <p:spPr>
          <a:xfrm>
            <a:off x="6689090" y="1687830"/>
            <a:ext cx="4784090"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sp>
        <p:nvSpPr>
          <p:cNvPr id="126" name="Прямоугольник 6"/>
          <p:cNvSpPr txBox="true"/>
          <p:nvPr/>
        </p:nvSpPr>
        <p:spPr>
          <a:xfrm>
            <a:off x="8420100" y="1162685"/>
            <a:ext cx="1424305" cy="521970"/>
          </a:xfrm>
          <a:prstGeom prst="rect">
            <a:avLst/>
          </a:prstGeom>
          <a:noFill/>
        </p:spPr>
        <p:txBody>
          <a:bodyPr wrap="square" bIns="45720" rtlCol="0" anchor="t">
            <a:spAutoFit/>
          </a:bodyPr>
          <a:lstStyle/>
          <a:p>
            <a:pPr lvl="0" algn="l">
              <a:buClrTx/>
              <a:buSzTx/>
              <a:buFontTx/>
            </a:pPr>
            <a:r>
              <a:rPr lang="zh-CN" altLang="en-US" sz="2800" b="1">
                <a:solidFill>
                  <a:srgbClr val="FF0000"/>
                </a:solidFill>
                <a:latin typeface="黑体" panose="02010609060101010101" charset="-122"/>
                <a:ea typeface="黑体" panose="02010609060101010101" charset="-122"/>
                <a:cs typeface="+mn-ea"/>
                <a:sym typeface="+mn-lt"/>
              </a:rPr>
              <a:t>划重点</a:t>
            </a:r>
            <a:endParaRPr lang="zh-CN" altLang="en-US" sz="2800" b="1">
              <a:solidFill>
                <a:srgbClr val="FF0000"/>
              </a:solidFill>
              <a:latin typeface="黑体" panose="02010609060101010101" charset="-122"/>
              <a:ea typeface="黑体" panose="02010609060101010101" charset="-122"/>
              <a:cs typeface="+mn-ea"/>
              <a:sym typeface="+mn-lt"/>
            </a:endParaRPr>
          </a:p>
        </p:txBody>
      </p:sp>
      <p:cxnSp>
        <p:nvCxnSpPr>
          <p:cNvPr id="28" name="直接箭头连接符 27"/>
          <p:cNvCxnSpPr>
            <a:stCxn id="15" idx="2"/>
          </p:cNvCxnSpPr>
          <p:nvPr/>
        </p:nvCxnSpPr>
        <p:spPr>
          <a:xfrm>
            <a:off x="9081135" y="2729230"/>
            <a:ext cx="0" cy="478155"/>
          </a:xfrm>
          <a:prstGeom prst="straightConnector1">
            <a:avLst/>
          </a:prstGeom>
          <a:ln>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9090660" y="4249420"/>
            <a:ext cx="0" cy="4781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6682740" y="3207385"/>
            <a:ext cx="4789805" cy="1041400"/>
          </a:xfrm>
          <a:prstGeom prst="roundRect">
            <a:avLst/>
          </a:prstGeom>
          <a:solidFill>
            <a:schemeClr val="bg1"/>
          </a:solidFill>
          <a:ln>
            <a:noFill/>
          </a:ln>
          <a:effectLst>
            <a:outerShdw blurRad="368300" dist="38100" dir="2700000" algn="tl" rotWithShape="0">
              <a:srgbClr val="2362BA">
                <a:alpha val="19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55" name="组合 54"/>
          <p:cNvGrpSpPr/>
          <p:nvPr/>
        </p:nvGrpSpPr>
        <p:grpSpPr>
          <a:xfrm>
            <a:off x="6666684" y="3462655"/>
            <a:ext cx="4820391" cy="510540"/>
            <a:chOff x="9731" y="2777"/>
            <a:chExt cx="3999" cy="804"/>
          </a:xfrm>
        </p:grpSpPr>
        <p:sp>
          <p:nvSpPr>
            <p:cNvPr id="59" name="Прямоугольник 6"/>
            <p:cNvSpPr txBox="true"/>
            <p:nvPr/>
          </p:nvSpPr>
          <p:spPr>
            <a:xfrm>
              <a:off x="10483" y="2777"/>
              <a:ext cx="3247" cy="749"/>
            </a:xfrm>
            <a:prstGeom prst="rect">
              <a:avLst/>
            </a:prstGeom>
            <a:noFill/>
          </p:spPr>
          <p:txBody>
            <a:bodyPr wrap="square" bIns="45720" rtlCol="0" anchor="t">
              <a:spAutoFit/>
            </a:bodyPr>
            <a:lstStyle/>
            <a:p>
              <a:pPr lvl="0" algn="l">
                <a:buClrTx/>
                <a:buSzTx/>
                <a:buFontTx/>
              </a:pPr>
              <a:r>
                <a:rPr lang="zh-CN" altLang="en-US" sz="2500" b="1">
                  <a:latin typeface="微软雅黑" panose="020B0503020204020204" pitchFamily="34" charset="-122"/>
                  <a:ea typeface="微软雅黑" panose="020B0503020204020204" pitchFamily="34" charset="-122"/>
                  <a:cs typeface="+mn-ea"/>
                  <a:sym typeface="+mn-lt"/>
                </a:rPr>
                <a:t>系统生成交易凭证</a:t>
              </a:r>
              <a:endParaRPr lang="zh-CN" altLang="en-US" sz="2500" b="1">
                <a:latin typeface="微软雅黑" panose="020B0503020204020204" pitchFamily="34" charset="-122"/>
                <a:ea typeface="微软雅黑" panose="020B0503020204020204" pitchFamily="34" charset="-122"/>
                <a:cs typeface="+mn-ea"/>
                <a:sym typeface="+mn-lt"/>
              </a:endParaRPr>
            </a:p>
          </p:txBody>
        </p:sp>
        <p:sp>
          <p:nvSpPr>
            <p:cNvPr id="60" name="Прямоугольник 19"/>
            <p:cNvSpPr/>
            <p:nvPr/>
          </p:nvSpPr>
          <p:spPr>
            <a:xfrm>
              <a:off x="9731" y="2832"/>
              <a:ext cx="977" cy="749"/>
            </a:xfrm>
            <a:prstGeom prst="rect">
              <a:avLst/>
            </a:prstGeom>
          </p:spPr>
          <p:txBody>
            <a:bodyPr wrap="square">
              <a:spAutoFit/>
            </a:bodyPr>
            <a:lstStyle/>
            <a:p>
              <a:pPr algn="ctr"/>
              <a:r>
                <a:rPr lang="en-US" sz="2500" b="1" dirty="0">
                  <a:solidFill>
                    <a:schemeClr val="tx1"/>
                  </a:solidFill>
                  <a:cs typeface="+mn-ea"/>
                  <a:sym typeface="+mn-lt"/>
                </a:rPr>
                <a:t>02</a:t>
              </a:r>
              <a:endParaRPr lang="en-US" sz="2500" b="1" dirty="0">
                <a:solidFill>
                  <a:schemeClr val="tx1"/>
                </a:solidFill>
                <a:cs typeface="+mn-ea"/>
                <a:sym typeface="+mn-lt"/>
              </a:endParaRPr>
            </a:p>
          </p:txBody>
        </p:sp>
        <p:sp>
          <p:nvSpPr>
            <p:cNvPr id="5" name="Прямоугольник 19"/>
            <p:cNvSpPr/>
            <p:nvPr/>
          </p:nvSpPr>
          <p:spPr>
            <a:xfrm>
              <a:off x="9798" y="2821"/>
              <a:ext cx="977" cy="749"/>
            </a:xfrm>
            <a:prstGeom prst="rect">
              <a:avLst/>
            </a:prstGeom>
          </p:spPr>
          <p:txBody>
            <a:bodyPr wrap="square">
              <a:spAutoFit/>
            </a:bodyPr>
            <a:p>
              <a:pPr algn="ctr"/>
              <a:endParaRPr lang="en-US" sz="2500" b="1" dirty="0">
                <a:solidFill>
                  <a:schemeClr val="tx1">
                    <a:lumMod val="75000"/>
                    <a:lumOff val="25000"/>
                  </a:schemeClr>
                </a:solidFill>
                <a:cs typeface="+mn-ea"/>
                <a:sym typeface="+mn-lt"/>
              </a:endParaRPr>
            </a:p>
          </p:txBody>
        </p:sp>
      </p:grpSp>
      <p:sp>
        <p:nvSpPr>
          <p:cNvPr id="62" name="圆角矩形 61"/>
          <p:cNvSpPr/>
          <p:nvPr/>
        </p:nvSpPr>
        <p:spPr>
          <a:xfrm>
            <a:off x="6682740" y="4740910"/>
            <a:ext cx="4791075" cy="10414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vertOverflow="overflow" horzOverflow="overflow" vert="horz" wrap="square" numCol="1" spcCol="0" rtlCol="0" fromWordArt="false" anchor="ctr" anchorCtr="false" forceAA="false" compatLnSpc="true">
            <a:noAutofit/>
          </a:bodyPr>
          <a:lstStyle/>
          <a:p>
            <a:pPr lvl="0" algn="ctr">
              <a:buClrTx/>
              <a:buSzTx/>
              <a:buFontTx/>
            </a:pPr>
            <a:endParaRPr lang="zh-CN" altLang="en-US">
              <a:cs typeface="+mn-ea"/>
              <a:sym typeface="+mn-lt"/>
            </a:endParaRPr>
          </a:p>
        </p:txBody>
      </p:sp>
      <p:grpSp>
        <p:nvGrpSpPr>
          <p:cNvPr id="63" name="组合 62"/>
          <p:cNvGrpSpPr/>
          <p:nvPr/>
        </p:nvGrpSpPr>
        <p:grpSpPr>
          <a:xfrm>
            <a:off x="6908165" y="5036820"/>
            <a:ext cx="4618355" cy="480695"/>
            <a:chOff x="10007" y="2832"/>
            <a:chExt cx="7273" cy="757"/>
          </a:xfrm>
        </p:grpSpPr>
        <p:sp>
          <p:nvSpPr>
            <p:cNvPr id="66" name="Прямоугольник 6"/>
            <p:cNvSpPr txBox="true"/>
            <p:nvPr/>
          </p:nvSpPr>
          <p:spPr>
            <a:xfrm>
              <a:off x="11032" y="2840"/>
              <a:ext cx="6248" cy="749"/>
            </a:xfrm>
            <a:prstGeom prst="rect">
              <a:avLst/>
            </a:prstGeom>
            <a:noFill/>
          </p:spPr>
          <p:txBody>
            <a:bodyPr wrap="square" bIns="45720" rtlCol="0" anchor="t">
              <a:spAutoFit/>
              <a:scene3d>
                <a:camera prst="orthographicFront"/>
                <a:lightRig rig="threePt" dir="t"/>
              </a:scene3d>
            </a:bodyPr>
            <a:lstStyle/>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系统生成项目档案</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7" name="Прямоугольник 19"/>
            <p:cNvSpPr/>
            <p:nvPr/>
          </p:nvSpPr>
          <p:spPr>
            <a:xfrm>
              <a:off x="10007" y="2832"/>
              <a:ext cx="977" cy="749"/>
            </a:xfrm>
            <a:prstGeom prst="rect">
              <a:avLst/>
            </a:prstGeom>
          </p:spPr>
          <p:txBody>
            <a:bodyPr wrap="square">
              <a:spAutoFit/>
            </a:bodyPr>
            <a:lstStyle/>
            <a:p>
              <a:pPr algn="ctr"/>
              <a:r>
                <a:rPr lang="en-US" sz="2500" b="1" dirty="0">
                  <a:solidFill>
                    <a:schemeClr val="tx1"/>
                  </a:solidFill>
                  <a:cs typeface="+mn-ea"/>
                  <a:sym typeface="+mn-lt"/>
                </a:rPr>
                <a:t>03</a:t>
              </a:r>
              <a:endParaRPr lang="en-US" sz="2500" b="1" dirty="0">
                <a:solidFill>
                  <a:schemeClr val="tx1"/>
                </a:solidFill>
                <a:cs typeface="+mn-ea"/>
                <a:sym typeface="+mn-lt"/>
              </a:endParaRPr>
            </a:p>
          </p:txBody>
        </p:sp>
      </p:gr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第八章 备案归档</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Прямоугольник 6"/>
          <p:cNvSpPr txBox="true"/>
          <p:nvPr/>
        </p:nvSpPr>
        <p:spPr>
          <a:xfrm>
            <a:off x="7558405" y="1982470"/>
            <a:ext cx="3783330" cy="475615"/>
          </a:xfrm>
          <a:prstGeom prst="rect">
            <a:avLst/>
          </a:prstGeom>
          <a:noFill/>
        </p:spPr>
        <p:txBody>
          <a:bodyPr wrap="square" bIns="45720" rtlCol="0" anchor="t">
            <a:spAutoFit/>
          </a:bodyPr>
          <a:p>
            <a:pPr lvl="0" algn="l">
              <a:buClrTx/>
              <a:buSzTx/>
              <a:buFontTx/>
            </a:pPr>
            <a:r>
              <a:rPr lang="zh-CN" altLang="en-US" sz="2500" b="1">
                <a:solidFill>
                  <a:schemeClr val="tx1"/>
                </a:solidFill>
                <a:latin typeface="微软雅黑" panose="020B0503020204020204" pitchFamily="34" charset="-122"/>
                <a:ea typeface="微软雅黑" panose="020B0503020204020204" pitchFamily="34" charset="-122"/>
                <a:cs typeface="+mn-ea"/>
                <a:sym typeface="+mn-lt"/>
              </a:rPr>
              <a:t>出租人通过系统完成备案</a:t>
            </a:r>
            <a:endParaRPr lang="zh-CN" altLang="en-US" sz="250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Прямоугольник 19"/>
          <p:cNvSpPr/>
          <p:nvPr/>
        </p:nvSpPr>
        <p:spPr>
          <a:xfrm>
            <a:off x="6754368" y="2017395"/>
            <a:ext cx="944545" cy="475615"/>
          </a:xfrm>
          <a:prstGeom prst="rect">
            <a:avLst/>
          </a:prstGeom>
        </p:spPr>
        <p:txBody>
          <a:bodyPr wrap="square">
            <a:spAutoFit/>
          </a:bodyPr>
          <a:p>
            <a:pPr algn="ctr"/>
            <a:r>
              <a:rPr lang="en-US" sz="2500" b="1" dirty="0">
                <a:solidFill>
                  <a:schemeClr val="tx1"/>
                </a:solidFill>
                <a:cs typeface="+mn-ea"/>
                <a:sym typeface="+mn-lt"/>
              </a:rPr>
              <a:t>01</a:t>
            </a:r>
            <a:endParaRPr lang="en-US" sz="2500" b="1" dirty="0">
              <a:solidFill>
                <a:schemeClr val="tx1"/>
              </a:solidFill>
              <a:cs typeface="+mn-ea"/>
              <a:sym typeface="+mn-lt"/>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384175" y="1316990"/>
            <a:ext cx="5885180" cy="5156835"/>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第三十八条 出租人违规包括以下情形：</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（一）未依法依规履行房屋出租相关审批决策程序的；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（二）无权、超权出租房屋，将涉诉、权属不清或存在权属纠纷的房屋出租，依法应征得房屋他项权利人同意，但未果的；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（三）提供虚假资料或故意隐瞒影响交易的重大事项的；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（四）采取欺诈、胁迫、恶意串通等手段破坏公平竞争的；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（五）无故拖延或拒绝退还承租人交易保证金的；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（六）非法或违反约定使用系统各类数据电文的；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（七）存在其他违反法律、法规、规章及协议相关规定行为的。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第九章 违规处理</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true"/>
          <p:nvPr/>
        </p:nvSpPr>
        <p:spPr>
          <a:xfrm>
            <a:off x="2280285" y="3907155"/>
            <a:ext cx="309880" cy="368300"/>
          </a:xfrm>
          <a:prstGeom prst="rect">
            <a:avLst/>
          </a:prstGeom>
          <a:noFill/>
        </p:spPr>
        <p:txBody>
          <a:bodyPr wrap="none" rtlCol="0">
            <a:spAutoFit/>
          </a:bodyPr>
          <a:p>
            <a:endParaRPr lang="zh-CN" altLang="en-US"/>
          </a:p>
        </p:txBody>
      </p:sp>
      <p:sp>
        <p:nvSpPr>
          <p:cNvPr id="4" name="文本框 3"/>
          <p:cNvSpPr txBox="true"/>
          <p:nvPr/>
        </p:nvSpPr>
        <p:spPr>
          <a:xfrm>
            <a:off x="6238875" y="1325245"/>
            <a:ext cx="6096000" cy="4066540"/>
          </a:xfrm>
          <a:prstGeom prst="rect">
            <a:avLst/>
          </a:prstGeom>
          <a:noFill/>
        </p:spPr>
        <p:txBody>
          <a:bodyPr wrap="square" rtlCol="0" anchor="t">
            <a:spAutoFit/>
          </a:bodyPr>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第三十九条 承租人违规包括以下情形：</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（一）提供虚假资料的；</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（二）采取欺诈、胁迫、恶意串通等手段破坏公平竞争的；</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（三）恶意哄抬价格，扰乱正常交易秩序；</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（四）在现场踏勘或谈判等环节，故意扰乱破坏出租房屋所在场所或出租方办公场所秩序的；</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（五）非法或违反约定使用系统各类数据电文的；</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（六）存在其他违反法律、法规、规章及协议相关规定行为的。</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8" name="直接连接符 7"/>
          <p:cNvCxnSpPr/>
          <p:nvPr/>
        </p:nvCxnSpPr>
        <p:spPr>
          <a:xfrm flipH="true">
            <a:off x="6075680" y="1079500"/>
            <a:ext cx="9525" cy="5732145"/>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25"/>
          <p:cNvSpPr txBox="true"/>
          <p:nvPr/>
        </p:nvSpPr>
        <p:spPr bwMode="auto">
          <a:xfrm>
            <a:off x="633730" y="1488440"/>
            <a:ext cx="4926965" cy="3489325"/>
          </a:xfrm>
          <a:prstGeom prst="rect">
            <a:avLst/>
          </a:prstGeom>
          <a:noFill/>
        </p:spPr>
        <p:txBody>
          <a:bodyPr vert="horz" wrap="square" lIns="91440" tIns="45720" rIns="91440" bIns="45720" rtlCol="0" anchor="t" anchorCtr="false" compatLnSpc="false">
            <a:spAutoFit/>
          </a:bodyPr>
          <a:lstStyle/>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第四十条 出租代理人违规包括以下情形：</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（一）擅自更改交易条件，未经授权披露内部信息的；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（二）采取欺诈、胁迫、恶意串通等手段破坏公平竞争的；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（三）非法或违反约定使用系统各类数据电文的；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（四）存在其他违反法律、法规、规章及协议相关规定行为的。</a:t>
            </a:r>
            <a:endParaRPr lang="en-US" sz="18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17" name="图片 16"/>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18" name="直接连接符 17"/>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3" name="文本框 2"/>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第九章 违规处理</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true"/>
          <p:nvPr/>
        </p:nvSpPr>
        <p:spPr>
          <a:xfrm>
            <a:off x="2280285" y="3907155"/>
            <a:ext cx="309880" cy="368300"/>
          </a:xfrm>
          <a:prstGeom prst="rect">
            <a:avLst/>
          </a:prstGeom>
          <a:noFill/>
        </p:spPr>
        <p:txBody>
          <a:bodyPr wrap="none" rtlCol="0">
            <a:spAutoFit/>
          </a:bodyPr>
          <a:p>
            <a:endParaRPr lang="zh-CN" altLang="en-US"/>
          </a:p>
        </p:txBody>
      </p:sp>
      <p:sp>
        <p:nvSpPr>
          <p:cNvPr id="4" name="文本框 3"/>
          <p:cNvSpPr txBox="true"/>
          <p:nvPr/>
        </p:nvSpPr>
        <p:spPr>
          <a:xfrm>
            <a:off x="6238875" y="1449070"/>
            <a:ext cx="5425440" cy="2592070"/>
          </a:xfrm>
          <a:prstGeom prst="rect">
            <a:avLst/>
          </a:prstGeom>
          <a:noFill/>
        </p:spPr>
        <p:txBody>
          <a:bodyPr wrap="square" rtlCol="0" anchor="t">
            <a:spAutoFit/>
          </a:bodyPr>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第四十一条 用户存在违法违规行为的，国采中心有权冻结其账号，并视情节终止其系统使用权，利益受损的相关方，有权依法追究责任。</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a:p>
            <a:pPr lvl="0" algn="l" latinLnBrk="0">
              <a:lnSpc>
                <a:spcPts val="2500"/>
              </a:lnSpc>
              <a:spcAft>
                <a:spcPts val="1000"/>
              </a:spcAft>
              <a:buClrTx/>
              <a:buSzTx/>
              <a:buFontTx/>
              <a:defRPr/>
            </a:pPr>
            <a:r>
              <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rPr>
              <a:t>出租人违规的，国采中心有权终止其交易活动；情节严重或者给他人造成损失，向其上级主管部门通报情况。</a:t>
            </a:r>
            <a:endParaRPr lang="en-US"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8" name="直接连接符 7"/>
          <p:cNvCxnSpPr/>
          <p:nvPr/>
        </p:nvCxnSpPr>
        <p:spPr>
          <a:xfrm flipH="true">
            <a:off x="6075680" y="1079500"/>
            <a:ext cx="9525" cy="5732145"/>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custDataLst>
      <p:tags r:id="rId3"/>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25"/>
          <p:cNvSpPr/>
          <p:nvPr/>
        </p:nvSpPr>
        <p:spPr>
          <a:xfrm flipH="true">
            <a:off x="7878014" y="2063441"/>
            <a:ext cx="4333069"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4" name="TextBox 26"/>
          <p:cNvSpPr txBox="true"/>
          <p:nvPr/>
        </p:nvSpPr>
        <p:spPr>
          <a:xfrm flipH="true">
            <a:off x="8370029" y="2210937"/>
            <a:ext cx="1716102" cy="397510"/>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第四十二条</a:t>
            </a:r>
            <a:endParaRPr lang="zh-CN" altLang="en-US" sz="2000" dirty="0">
              <a:solidFill>
                <a:schemeClr val="bg1">
                  <a:lumMod val="9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1" name="Pentagon 28"/>
          <p:cNvSpPr/>
          <p:nvPr/>
        </p:nvSpPr>
        <p:spPr>
          <a:xfrm flipH="true">
            <a:off x="8550215" y="3813219"/>
            <a:ext cx="3641785"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2" name="TextBox 29"/>
          <p:cNvSpPr txBox="true"/>
          <p:nvPr/>
        </p:nvSpPr>
        <p:spPr>
          <a:xfrm flipH="true">
            <a:off x="9128811" y="3958811"/>
            <a:ext cx="1780201" cy="397510"/>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cs typeface="+mn-ea"/>
                <a:sym typeface="微软雅黑" panose="020B0503020204020204" pitchFamily="34" charset="-122"/>
              </a:rPr>
              <a:t>第四十三条</a:t>
            </a:r>
            <a:endParaRPr lang="en-US" altLang="zh-CN"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9" name="Pentagon 31"/>
          <p:cNvSpPr/>
          <p:nvPr/>
        </p:nvSpPr>
        <p:spPr>
          <a:xfrm flipH="true">
            <a:off x="9260581" y="5591571"/>
            <a:ext cx="2950501"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0" name="TextBox 32"/>
          <p:cNvSpPr txBox="true"/>
          <p:nvPr/>
        </p:nvSpPr>
        <p:spPr>
          <a:xfrm flipH="true">
            <a:off x="9750340" y="5737163"/>
            <a:ext cx="1679435" cy="397510"/>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cs typeface="+mn-ea"/>
                <a:sym typeface="微软雅黑" panose="020B0503020204020204" pitchFamily="34" charset="-122"/>
              </a:rPr>
              <a:t>第四十四条</a:t>
            </a:r>
            <a:endParaRPr lang="en-US" altLang="zh-CN"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8" name="iSlíďè"/>
          <p:cNvSpPr txBox="true"/>
          <p:nvPr/>
        </p:nvSpPr>
        <p:spPr bwMode="auto">
          <a:xfrm>
            <a:off x="633730" y="1609090"/>
            <a:ext cx="6090920" cy="137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marL="0" marR="0" lvl="0" indent="0" algn="l" defTabSz="913765" rtl="0" eaLnBrk="1" fontAlgn="auto" latinLnBrk="0" hangingPunct="1">
              <a:spcBef>
                <a:spcPct val="0"/>
              </a:spcBef>
              <a:spcAft>
                <a:spcPts val="0"/>
              </a:spcAft>
              <a:buClrTx/>
              <a:buSzTx/>
              <a:buFontTx/>
              <a:buNone/>
              <a:defRPr/>
            </a:pPr>
            <a:r>
              <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rPr>
              <a:t>第四十二条 用户应当了解《中华人民共和国民法典》</a:t>
            </a:r>
            <a:endPar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rPr>
              <a:t>《中华人民共和国城市房地产管理法》等法律法规对</a:t>
            </a:r>
            <a:endPar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rPr>
              <a:t>房屋租赁的规定，具备相应风险防范意识，合理评估</a:t>
            </a:r>
            <a:endPar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rPr>
              <a:t>潜在风险，并自行承担责任。</a:t>
            </a:r>
            <a:endParaRPr kumimoji="0" lang="zh-CN" altLang="en-US" sz="2000" i="0" u="none" strike="noStrike" kern="1200" cap="none" spc="0" normalizeH="0" baseline="0" noProof="0" dirty="0" smtClean="0">
              <a:ln>
                <a:noFill/>
              </a:ln>
              <a:solidFill>
                <a:schemeClr val="bg2">
                  <a:lumMod val="10000"/>
                </a:scheme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3" name="直接连接符 2"/>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4" name="文本框 3"/>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第十章 风险及责任</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p:cNvSpPr txBox="true"/>
          <p:nvPr/>
        </p:nvSpPr>
        <p:spPr>
          <a:xfrm>
            <a:off x="590550" y="3132455"/>
            <a:ext cx="6134100" cy="2245360"/>
          </a:xfrm>
          <a:prstGeom prst="rect">
            <a:avLst/>
          </a:prstGeom>
          <a:noFill/>
        </p:spPr>
        <p:txBody>
          <a:bodyPr wrap="square" rtlCol="0" anchor="t">
            <a:spAutoFit/>
          </a:bodyPr>
          <a:p>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第四十三条 出租人应当充分了解本部门和上级主管部门对房屋出租相关要求，对自身或授权的出租代理人在系统中填报及公开披露信息的合法合规性、真实有效性、完整准确性负责。</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出租人负责对资格审查、交易终止、扣除保证金等行为进行解释和举证，对综合评议、竞争性谈判的评价规则标准和过程的公平、公正性承担法律责任。</a:t>
            </a:r>
            <a:endParaRPr lang="zh-CN" altLang="en-US" sz="200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true"/>
          <p:nvPr/>
        </p:nvSpPr>
        <p:spPr>
          <a:xfrm>
            <a:off x="612775" y="5591810"/>
            <a:ext cx="6089650" cy="1014730"/>
          </a:xfrm>
          <a:prstGeom prst="rect">
            <a:avLst/>
          </a:prstGeom>
          <a:noFill/>
        </p:spPr>
        <p:txBody>
          <a:bodyPr wrap="square" rtlCol="0">
            <a:spAutoFit/>
          </a:bodyPr>
          <a:p>
            <a:pPr algn="l"/>
            <a:r>
              <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第四十四条 国采中心对因项目信息披露引发的争议纠纷不承担责任，对可能出现的经济、合同纠纷等不承担连带责任。</a:t>
            </a:r>
            <a:endParaRPr lang="zh-CN" altLang="en-US" sz="200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1+#ppt_w/2"/>
                                          </p:val>
                                        </p:tav>
                                        <p:tav tm="100000">
                                          <p:val>
                                            <p:strVal val="#ppt_x"/>
                                          </p:val>
                                        </p:tav>
                                      </p:tavLst>
                                    </p:anim>
                                    <p:anim calcmode="lin" valueType="num">
                                      <p:cBhvr additive="base">
                                        <p:cTn id="8" dur="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fill="hold"/>
                                        <p:tgtEl>
                                          <p:spTgt spid="94"/>
                                        </p:tgtEl>
                                        <p:attrNameLst>
                                          <p:attrName>ppt_x</p:attrName>
                                        </p:attrNameLst>
                                      </p:cBhvr>
                                      <p:tavLst>
                                        <p:tav tm="0">
                                          <p:val>
                                            <p:strVal val="1+#ppt_w/2"/>
                                          </p:val>
                                        </p:tav>
                                        <p:tav tm="100000">
                                          <p:val>
                                            <p:strVal val="#ppt_x"/>
                                          </p:val>
                                        </p:tav>
                                      </p:tavLst>
                                    </p:anim>
                                    <p:anim calcmode="lin" valueType="num">
                                      <p:cBhvr additive="base">
                                        <p:cTn id="12" dur="500" fill="hold"/>
                                        <p:tgtEl>
                                          <p:spTgt spid="9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additive="base">
                                        <p:cTn id="15" dur="500" fill="hold"/>
                                        <p:tgtEl>
                                          <p:spTgt spid="91"/>
                                        </p:tgtEl>
                                        <p:attrNameLst>
                                          <p:attrName>ppt_x</p:attrName>
                                        </p:attrNameLst>
                                      </p:cBhvr>
                                      <p:tavLst>
                                        <p:tav tm="0">
                                          <p:val>
                                            <p:strVal val="1+#ppt_w/2"/>
                                          </p:val>
                                        </p:tav>
                                        <p:tav tm="100000">
                                          <p:val>
                                            <p:strVal val="#ppt_x"/>
                                          </p:val>
                                        </p:tav>
                                      </p:tavLst>
                                    </p:anim>
                                    <p:anim calcmode="lin" valueType="num">
                                      <p:cBhvr additive="base">
                                        <p:cTn id="16" dur="500" fill="hold"/>
                                        <p:tgtEl>
                                          <p:spTgt spid="9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500" fill="hold"/>
                                        <p:tgtEl>
                                          <p:spTgt spid="92"/>
                                        </p:tgtEl>
                                        <p:attrNameLst>
                                          <p:attrName>ppt_x</p:attrName>
                                        </p:attrNameLst>
                                      </p:cBhvr>
                                      <p:tavLst>
                                        <p:tav tm="0">
                                          <p:val>
                                            <p:strVal val="1+#ppt_w/2"/>
                                          </p:val>
                                        </p:tav>
                                        <p:tav tm="100000">
                                          <p:val>
                                            <p:strVal val="#ppt_x"/>
                                          </p:val>
                                        </p:tav>
                                      </p:tavLst>
                                    </p:anim>
                                    <p:anim calcmode="lin" valueType="num">
                                      <p:cBhvr additive="base">
                                        <p:cTn id="20" dur="500" fill="hold"/>
                                        <p:tgtEl>
                                          <p:spTgt spid="9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9"/>
                                        </p:tgtEl>
                                        <p:attrNameLst>
                                          <p:attrName>style.visibility</p:attrName>
                                        </p:attrNameLst>
                                      </p:cBhvr>
                                      <p:to>
                                        <p:strVal val="visible"/>
                                      </p:to>
                                    </p:set>
                                    <p:anim calcmode="lin" valueType="num">
                                      <p:cBhvr additive="base">
                                        <p:cTn id="23" dur="500" fill="hold"/>
                                        <p:tgtEl>
                                          <p:spTgt spid="89"/>
                                        </p:tgtEl>
                                        <p:attrNameLst>
                                          <p:attrName>ppt_x</p:attrName>
                                        </p:attrNameLst>
                                      </p:cBhvr>
                                      <p:tavLst>
                                        <p:tav tm="0">
                                          <p:val>
                                            <p:strVal val="1+#ppt_w/2"/>
                                          </p:val>
                                        </p:tav>
                                        <p:tav tm="100000">
                                          <p:val>
                                            <p:strVal val="#ppt_x"/>
                                          </p:val>
                                        </p:tav>
                                      </p:tavLst>
                                    </p:anim>
                                    <p:anim calcmode="lin" valueType="num">
                                      <p:cBhvr additive="base">
                                        <p:cTn id="24" dur="500" fill="hold"/>
                                        <p:tgtEl>
                                          <p:spTgt spid="8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anim calcmode="lin" valueType="num">
                                      <p:cBhvr additive="base">
                                        <p:cTn id="27" dur="500" fill="hold"/>
                                        <p:tgtEl>
                                          <p:spTgt spid="90"/>
                                        </p:tgtEl>
                                        <p:attrNameLst>
                                          <p:attrName>ppt_x</p:attrName>
                                        </p:attrNameLst>
                                      </p:cBhvr>
                                      <p:tavLst>
                                        <p:tav tm="0">
                                          <p:val>
                                            <p:strVal val="1+#ppt_w/2"/>
                                          </p:val>
                                        </p:tav>
                                        <p:tav tm="100000">
                                          <p:val>
                                            <p:strVal val="#ppt_x"/>
                                          </p:val>
                                        </p:tav>
                                      </p:tavLst>
                                    </p:anim>
                                    <p:anim calcmode="lin" valueType="num">
                                      <p:cBhvr additive="base">
                                        <p:cTn id="28" dur="500" fill="hold"/>
                                        <p:tgtEl>
                                          <p:spTgt spid="9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6" presetClass="emph" presetSubtype="0" fill="hold" grpId="1" nodeType="afterEffect">
                                  <p:stCondLst>
                                    <p:cond delay="0"/>
                                  </p:stCondLst>
                                  <p:childTnLst>
                                    <p:animEffect transition="out" filter="fade">
                                      <p:cBhvr>
                                        <p:cTn id="31" dur="500" tmFilter="0, 0; .2, .5; .8, .5; 1, 0"/>
                                        <p:tgtEl>
                                          <p:spTgt spid="93"/>
                                        </p:tgtEl>
                                      </p:cBhvr>
                                    </p:animEffect>
                                    <p:animScale>
                                      <p:cBhvr>
                                        <p:cTn id="32" dur="250" autoRev="1" fill="hold"/>
                                        <p:tgtEl>
                                          <p:spTgt spid="93"/>
                                        </p:tgtEl>
                                      </p:cBhvr>
                                      <p:by x="105000" y="105000"/>
                                    </p:animScale>
                                  </p:childTnLst>
                                </p:cTn>
                              </p:par>
                              <p:par>
                                <p:cTn id="33" presetID="26" presetClass="emph" presetSubtype="0" fill="hold" grpId="1" nodeType="withEffect">
                                  <p:stCondLst>
                                    <p:cond delay="0"/>
                                  </p:stCondLst>
                                  <p:childTnLst>
                                    <p:animEffect transition="out" filter="fade">
                                      <p:cBhvr>
                                        <p:cTn id="34" dur="500" tmFilter="0, 0; .2, .5; .8, .5; 1, 0"/>
                                        <p:tgtEl>
                                          <p:spTgt spid="94"/>
                                        </p:tgtEl>
                                      </p:cBhvr>
                                    </p:animEffect>
                                    <p:animScale>
                                      <p:cBhvr>
                                        <p:cTn id="35" dur="250" autoRev="1" fill="hold"/>
                                        <p:tgtEl>
                                          <p:spTgt spid="94"/>
                                        </p:tgtEl>
                                      </p:cBhvr>
                                      <p:by x="105000" y="105000"/>
                                    </p:animScale>
                                  </p:childTnLst>
                                </p:cTn>
                              </p:par>
                              <p:par>
                                <p:cTn id="36" presetID="26" presetClass="emph" presetSubtype="0" fill="hold" grpId="1" nodeType="withEffect">
                                  <p:stCondLst>
                                    <p:cond delay="500"/>
                                  </p:stCondLst>
                                  <p:childTnLst>
                                    <p:animEffect transition="out" filter="fade">
                                      <p:cBhvr>
                                        <p:cTn id="37" dur="500" tmFilter="0, 0; .2, .5; .8, .5; 1, 0"/>
                                        <p:tgtEl>
                                          <p:spTgt spid="91"/>
                                        </p:tgtEl>
                                      </p:cBhvr>
                                    </p:animEffect>
                                    <p:animScale>
                                      <p:cBhvr>
                                        <p:cTn id="38" dur="250" autoRev="1" fill="hold"/>
                                        <p:tgtEl>
                                          <p:spTgt spid="91"/>
                                        </p:tgtEl>
                                      </p:cBhvr>
                                      <p:by x="105000" y="105000"/>
                                    </p:animScale>
                                  </p:childTnLst>
                                </p:cTn>
                              </p:par>
                              <p:par>
                                <p:cTn id="39" presetID="26" presetClass="emph" presetSubtype="0" fill="hold" grpId="1" nodeType="withEffect">
                                  <p:stCondLst>
                                    <p:cond delay="500"/>
                                  </p:stCondLst>
                                  <p:childTnLst>
                                    <p:animEffect transition="out" filter="fade">
                                      <p:cBhvr>
                                        <p:cTn id="40" dur="500" tmFilter="0, 0; .2, .5; .8, .5; 1, 0"/>
                                        <p:tgtEl>
                                          <p:spTgt spid="92"/>
                                        </p:tgtEl>
                                      </p:cBhvr>
                                    </p:animEffect>
                                    <p:animScale>
                                      <p:cBhvr>
                                        <p:cTn id="41" dur="250" autoRev="1" fill="hold"/>
                                        <p:tgtEl>
                                          <p:spTgt spid="92"/>
                                        </p:tgtEl>
                                      </p:cBhvr>
                                      <p:by x="105000" y="105000"/>
                                    </p:animScale>
                                  </p:childTnLst>
                                </p:cTn>
                              </p:par>
                              <p:par>
                                <p:cTn id="42" presetID="26" presetClass="emph" presetSubtype="0" fill="hold" grpId="1" nodeType="withEffect">
                                  <p:stCondLst>
                                    <p:cond delay="250"/>
                                  </p:stCondLst>
                                  <p:childTnLst>
                                    <p:animEffect transition="out" filter="fade">
                                      <p:cBhvr>
                                        <p:cTn id="43" dur="500" tmFilter="0, 0; .2, .5; .8, .5; 1, 0"/>
                                        <p:tgtEl>
                                          <p:spTgt spid="89"/>
                                        </p:tgtEl>
                                      </p:cBhvr>
                                    </p:animEffect>
                                    <p:animScale>
                                      <p:cBhvr>
                                        <p:cTn id="44" dur="250" autoRev="1" fill="hold"/>
                                        <p:tgtEl>
                                          <p:spTgt spid="89"/>
                                        </p:tgtEl>
                                      </p:cBhvr>
                                      <p:by x="105000" y="105000"/>
                                    </p:animScale>
                                  </p:childTnLst>
                                </p:cTn>
                              </p:par>
                              <p:par>
                                <p:cTn id="45" presetID="26" presetClass="emph" presetSubtype="0" fill="hold" grpId="1" nodeType="withEffect">
                                  <p:stCondLst>
                                    <p:cond delay="250"/>
                                  </p:stCondLst>
                                  <p:childTnLst>
                                    <p:animEffect transition="out" filter="fade">
                                      <p:cBhvr>
                                        <p:cTn id="46" dur="500" tmFilter="0, 0; .2, .5; .8, .5; 1, 0"/>
                                        <p:tgtEl>
                                          <p:spTgt spid="90"/>
                                        </p:tgtEl>
                                      </p:cBhvr>
                                    </p:animEffect>
                                    <p:animScale>
                                      <p:cBhvr>
                                        <p:cTn id="47" dur="250" autoRev="1" fill="hold"/>
                                        <p:tgtEl>
                                          <p:spTgt spid="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ldLvl="0" animBg="true"/>
      <p:bldP spid="93" grpId="1" bldLvl="0" animBg="true"/>
      <p:bldP spid="94" grpId="0"/>
      <p:bldP spid="94" grpId="1"/>
      <p:bldP spid="91" grpId="0" bldLvl="0" animBg="true"/>
      <p:bldP spid="91" grpId="1" bldLvl="0" animBg="true"/>
      <p:bldP spid="92" grpId="0"/>
      <p:bldP spid="92" grpId="1"/>
      <p:bldP spid="89" grpId="0" bldLvl="0" animBg="true"/>
      <p:bldP spid="89" grpId="1" bldLvl="0" animBg="true"/>
      <p:bldP spid="90" grpId="0"/>
      <p:bldP spid="9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Group 70"/>
          <p:cNvGrpSpPr/>
          <p:nvPr/>
        </p:nvGrpSpPr>
        <p:grpSpPr>
          <a:xfrm>
            <a:off x="0" y="2542235"/>
            <a:ext cx="4025609" cy="2498340"/>
            <a:chOff x="262396" y="1733961"/>
            <a:chExt cx="1256433" cy="1701960"/>
          </a:xfrm>
        </p:grpSpPr>
        <p:sp>
          <p:nvSpPr>
            <p:cNvPr id="271" name="Rectangle 64"/>
            <p:cNvSpPr/>
            <p:nvPr/>
          </p:nvSpPr>
          <p:spPr>
            <a:xfrm>
              <a:off x="262396" y="173396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555" dirty="0">
                  <a:latin typeface="微软雅黑" panose="020B0503020204020204" pitchFamily="34" charset="-122"/>
                  <a:ea typeface="微软雅黑" panose="020B0503020204020204" pitchFamily="34" charset="-122"/>
                  <a:cs typeface="+mn-ea"/>
                  <a:sym typeface="微软雅黑" panose="020B0503020204020204" pitchFamily="34" charset="-122"/>
                </a:rPr>
                <a:t>第四十五条</a:t>
              </a:r>
              <a:endParaRPr lang="zh-CN" alt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2" name="Rectangle 65"/>
            <p:cNvSpPr/>
            <p:nvPr/>
          </p:nvSpPr>
          <p:spPr>
            <a:xfrm>
              <a:off x="262396" y="2301281"/>
              <a:ext cx="1256433" cy="567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555" dirty="0">
                  <a:latin typeface="微软雅黑" panose="020B0503020204020204" pitchFamily="34" charset="-122"/>
                  <a:ea typeface="微软雅黑" panose="020B0503020204020204" pitchFamily="34" charset="-122"/>
                  <a:cs typeface="+mn-ea"/>
                  <a:sym typeface="微软雅黑" panose="020B0503020204020204" pitchFamily="34" charset="-122"/>
                </a:rPr>
                <a:t>第四十六条</a:t>
              </a:r>
              <a:endParaRPr lang="zh-CN" alt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3" name="Rectangle 66"/>
            <p:cNvSpPr/>
            <p:nvPr/>
          </p:nvSpPr>
          <p:spPr>
            <a:xfrm>
              <a:off x="262396" y="2868601"/>
              <a:ext cx="1256433" cy="567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555" dirty="0">
                  <a:latin typeface="微软雅黑" panose="020B0503020204020204" pitchFamily="34" charset="-122"/>
                  <a:ea typeface="微软雅黑" panose="020B0503020204020204" pitchFamily="34" charset="-122"/>
                  <a:cs typeface="+mn-ea"/>
                  <a:sym typeface="微软雅黑" panose="020B0503020204020204" pitchFamily="34" charset="-122"/>
                </a:rPr>
                <a:t>第四十七条</a:t>
              </a:r>
              <a:endParaRPr lang="zh-CN" alt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95" name="Group 119"/>
          <p:cNvGrpSpPr/>
          <p:nvPr/>
        </p:nvGrpSpPr>
        <p:grpSpPr>
          <a:xfrm>
            <a:off x="4014420" y="2542236"/>
            <a:ext cx="2336703" cy="2498341"/>
            <a:chOff x="2993745" y="1682239"/>
            <a:chExt cx="1584184" cy="1701960"/>
          </a:xfrm>
        </p:grpSpPr>
        <p:sp>
          <p:nvSpPr>
            <p:cNvPr id="296" name="Rectangle 72"/>
            <p:cNvSpPr/>
            <p:nvPr/>
          </p:nvSpPr>
          <p:spPr>
            <a:xfrm>
              <a:off x="3001493" y="1682239"/>
              <a:ext cx="1576436" cy="567320"/>
            </a:xfrm>
            <a:prstGeom prst="homePlate">
              <a:avLst/>
            </a:prstGeom>
            <a:gradFill>
              <a:gsLst>
                <a:gs pos="0">
                  <a:schemeClr val="accent1">
                    <a:lumMod val="75000"/>
                  </a:schemeClr>
                </a:gs>
                <a:gs pos="50000">
                  <a:schemeClr val="accent1"/>
                </a:gs>
              </a:gsLst>
              <a:lin ang="0" scaled="false"/>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97" name="Rectangle 74"/>
            <p:cNvSpPr/>
            <p:nvPr/>
          </p:nvSpPr>
          <p:spPr>
            <a:xfrm>
              <a:off x="2993745" y="2249559"/>
              <a:ext cx="1576436" cy="56732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98" name="Rectangle 77"/>
            <p:cNvSpPr/>
            <p:nvPr/>
          </p:nvSpPr>
          <p:spPr>
            <a:xfrm>
              <a:off x="2993745" y="2816879"/>
              <a:ext cx="1576436" cy="56732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42" name="iSlíďè"/>
          <p:cNvSpPr txBox="true"/>
          <p:nvPr/>
        </p:nvSpPr>
        <p:spPr bwMode="auto">
          <a:xfrm>
            <a:off x="6463909" y="2593798"/>
            <a:ext cx="2071813" cy="33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marL="0" marR="0" lvl="0" indent="0" algn="l" defTabSz="913765" rtl="0" eaLnBrk="1" fontAlgn="auto" latinLnBrk="0" hangingPunct="1">
              <a:spcBef>
                <a:spcPct val="0"/>
              </a:spcBef>
              <a:spcAft>
                <a:spcPts val="0"/>
              </a:spcAft>
              <a:buClrTx/>
              <a:buSzTx/>
              <a:buFontTx/>
              <a:buNone/>
              <a:defRPr/>
            </a:pPr>
            <a:r>
              <a:rPr kumimoji="0" lang="zh-CN" altLang="en-US" sz="23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国采中心对用户使用系统开展交易活动</a:t>
            </a:r>
            <a:endParaRPr kumimoji="0" lang="zh-CN" altLang="en-US" sz="23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l" defTabSz="913765" rtl="0" eaLnBrk="1" fontAlgn="auto" latinLnBrk="0" hangingPunct="1">
              <a:spcBef>
                <a:spcPct val="0"/>
              </a:spcBef>
              <a:spcAft>
                <a:spcPts val="0"/>
              </a:spcAft>
              <a:buClrTx/>
              <a:buSzTx/>
              <a:buFontTx/>
              <a:buNone/>
              <a:defRPr/>
            </a:pPr>
            <a:r>
              <a:rPr kumimoji="0" lang="zh-CN" altLang="en-US" sz="23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不收取交易服务费用</a:t>
            </a:r>
            <a:r>
              <a:rPr kumimoji="0" lang="zh-CN" altLang="en-US" sz="23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endParaRPr kumimoji="0" lang="zh-CN" altLang="en-US" sz="23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iSlíďè"/>
          <p:cNvSpPr txBox="true"/>
          <p:nvPr/>
        </p:nvSpPr>
        <p:spPr bwMode="auto">
          <a:xfrm>
            <a:off x="6473434" y="3585936"/>
            <a:ext cx="2071813" cy="33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marL="0" marR="0" lvl="0" indent="0" algn="l" defTabSz="913765" rtl="0" eaLnBrk="1" fontAlgn="auto" latinLnBrk="0" hangingPunct="1">
              <a:spcBef>
                <a:spcPct val="0"/>
              </a:spcBef>
              <a:spcAft>
                <a:spcPts val="0"/>
              </a:spcAft>
              <a:buClrTx/>
              <a:buSzTx/>
              <a:buFontTx/>
              <a:buNone/>
              <a:defRPr/>
            </a:pPr>
            <a:r>
              <a:rPr kumimoji="0" lang="zh-CN" altLang="en-US" sz="22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本规则由国采中心负责解释。</a:t>
            </a:r>
            <a:endParaRPr kumimoji="0" lang="zh-CN" altLang="en-US" sz="22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iSlíďè"/>
          <p:cNvSpPr txBox="true"/>
          <p:nvPr/>
        </p:nvSpPr>
        <p:spPr bwMode="auto">
          <a:xfrm>
            <a:off x="6490352" y="4417711"/>
            <a:ext cx="2071813" cy="33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Autofit/>
          </a:bodyPr>
          <a:lstStyle/>
          <a:p>
            <a:pPr marL="0" marR="0" lvl="0" indent="0" algn="l" defTabSz="913765" rtl="0" eaLnBrk="1" fontAlgn="auto" latinLnBrk="0" hangingPunct="1">
              <a:spcBef>
                <a:spcPct val="0"/>
              </a:spcBef>
              <a:spcAft>
                <a:spcPts val="0"/>
              </a:spcAft>
              <a:buClrTx/>
              <a:buSzTx/>
              <a:buFontTx/>
              <a:buNone/>
              <a:defRPr/>
            </a:pPr>
            <a:r>
              <a:rPr kumimoji="0" lang="zh-CN" altLang="en-US" sz="22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本规则自发布之日起施行。</a:t>
            </a:r>
            <a:endParaRPr kumimoji="0" lang="zh-CN" altLang="en-US" sz="22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true"/>
          </p:cNvPicPr>
          <p:nvPr>
            <p:custDataLst>
              <p:tags r:id="rId1"/>
            </p:custDataLst>
          </p:nvPr>
        </p:nvPicPr>
        <p:blipFill>
          <a:blip r:embed="rId2"/>
          <a:stretch>
            <a:fillRect/>
          </a:stretch>
        </p:blipFill>
        <p:spPr>
          <a:xfrm>
            <a:off x="633730" y="260985"/>
            <a:ext cx="749300" cy="750570"/>
          </a:xfrm>
          <a:prstGeom prst="rect">
            <a:avLst/>
          </a:prstGeom>
        </p:spPr>
      </p:pic>
      <p:cxnSp>
        <p:nvCxnSpPr>
          <p:cNvPr id="3" name="直接连接符 2"/>
          <p:cNvCxnSpPr/>
          <p:nvPr/>
        </p:nvCxnSpPr>
        <p:spPr>
          <a:xfrm flipV="true">
            <a:off x="633730" y="1080135"/>
            <a:ext cx="11029950"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4" name="文本框 3"/>
          <p:cNvSpPr txBox="true"/>
          <p:nvPr/>
        </p:nvSpPr>
        <p:spPr>
          <a:xfrm>
            <a:off x="1905000" y="444500"/>
            <a:ext cx="5622925" cy="521970"/>
          </a:xfrm>
          <a:prstGeom prst="rect">
            <a:avLst/>
          </a:prstGeom>
          <a:noFill/>
        </p:spPr>
        <p:txBody>
          <a:bodyPr wrap="square" rtlCol="0" anchor="t">
            <a:spAutoFit/>
          </a:bodyPr>
          <a:p>
            <a:r>
              <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rPr>
              <a:t>第十一章 附则</a:t>
            </a:r>
            <a:endParaRPr lang="zh-CN" altLang="en-US" sz="2800" b="1" dirty="0" smtClean="0">
              <a:solidFill>
                <a:schemeClr val="bg2">
                  <a:lumMod val="1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slide(fromLeft)">
                                      <p:cBhvr>
                                        <p:cTn id="7" dur="500"/>
                                        <p:tgtEl>
                                          <p:spTgt spid="270"/>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95"/>
                                        </p:tgtEl>
                                        <p:attrNameLst>
                                          <p:attrName>style.visibility</p:attrName>
                                        </p:attrNameLst>
                                      </p:cBhvr>
                                      <p:to>
                                        <p:strVal val="visible"/>
                                      </p:to>
                                    </p:set>
                                    <p:animEffect transition="in" filter="slide(fromLeft)">
                                      <p:cBhvr>
                                        <p:cTn id="11"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950595" y="731520"/>
            <a:ext cx="10290810" cy="5241925"/>
          </a:xfrm>
          <a:prstGeom prst="rect">
            <a:avLst/>
          </a:prstGeom>
          <a:solidFill>
            <a:schemeClr val="accent4">
              <a:lumMod val="20000"/>
              <a:lumOff val="80000"/>
            </a:schemeClr>
          </a:solidFill>
          <a:ln w="9525" cap="flat" cmpd="sng" algn="ctr">
            <a:solidFill>
              <a:srgbClr val="4A85C1"/>
            </a:solidFill>
            <a:prstDash val="solid"/>
            <a:round/>
            <a:headEnd type="none" w="med" len="med"/>
            <a:tailEnd type="none" w="med" len="med"/>
          </a:ln>
        </p:spPr>
        <p:txBody>
          <a:bodyPr vert="horz" wrap="square" lIns="91440" tIns="45720" rIns="91440" bIns="45720" numCol="1" rtlCol="0" anchor="t" anchorCtr="false" compatLnSpc="true">
            <a:scene3d>
              <a:camera prst="orthographicFront"/>
              <a:lightRig rig="threePt" dir="t"/>
            </a:scene3d>
          </a:bodyPr>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true">
            <a:spLocks noChangeArrowheads="true"/>
          </p:cNvSpPr>
          <p:nvPr/>
        </p:nvSpPr>
        <p:spPr bwMode="auto">
          <a:xfrm>
            <a:off x="2179320" y="4182110"/>
            <a:ext cx="846264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defRP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中央国家机关政府采购中心</a:t>
            </a:r>
            <a:r>
              <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buFont typeface="Arial" panose="020B0604020202020204" pitchFamily="34" charset="0"/>
              <a:buNone/>
              <a:defRPr/>
            </a:pP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工程招标与采购处（公共资源交易处）辛淑媛</a:t>
            </a:r>
            <a:endPar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50000"/>
              </a:lnSpc>
              <a:buFont typeface="Arial" panose="020B0604020202020204" pitchFamily="34" charset="0"/>
              <a:buNone/>
              <a:defRPr/>
            </a:pPr>
            <a:r>
              <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202</a:t>
            </a:r>
            <a:r>
              <a:rPr lang="en-US"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月</a:t>
            </a:r>
            <a:endParaRPr lang="zh-CN" altLang="en-US" sz="2000" dirty="0">
              <a:solidFill>
                <a:schemeClr val="accent5">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188" name="文本框 6"/>
          <p:cNvSpPr txBox="true">
            <a:spLocks noChangeArrowheads="true"/>
          </p:cNvSpPr>
          <p:nvPr/>
        </p:nvSpPr>
        <p:spPr bwMode="auto">
          <a:xfrm>
            <a:off x="4645553" y="1804236"/>
            <a:ext cx="362775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buFont typeface="Arial" panose="020B0604020202020204" pitchFamily="34" charset="0"/>
              <a:buNone/>
            </a:pPr>
            <a:r>
              <a:rPr lang="zh-CN" altLang="en-US" sz="54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感谢聆听！</a:t>
            </a:r>
            <a:endParaRPr lang="zh-CN" altLang="en-US" sz="54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1047750" y="845820"/>
            <a:ext cx="1170940" cy="1172845"/>
          </a:xfrm>
          <a:prstGeom prst="rect">
            <a:avLst/>
          </a:prstGeom>
        </p:spPr>
      </p:pic>
      <p:sp>
        <p:nvSpPr>
          <p:cNvPr id="2" name="文本框 6"/>
          <p:cNvSpPr txBox="true">
            <a:spLocks noChangeArrowheads="true"/>
          </p:cNvSpPr>
          <p:nvPr/>
        </p:nvSpPr>
        <p:spPr bwMode="auto">
          <a:xfrm>
            <a:off x="3451753" y="3055186"/>
            <a:ext cx="582676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p>
            <a:pPr algn="l" eaLnBrk="1" hangingPunct="1">
              <a:buFont typeface="Arial" panose="020B0604020202020204" pitchFamily="34" charset="0"/>
              <a:buNone/>
            </a:pPr>
            <a:r>
              <a:rPr lang="zh-CN" altLang="en-US"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业务咨询电话：</a:t>
            </a:r>
            <a:r>
              <a:rPr lang="en-US" altLang="zh-CN"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55601930</a:t>
            </a:r>
            <a:endParaRPr lang="zh-CN" altLang="en-US"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endParaRPr>
          </a:p>
          <a:p>
            <a:pPr algn="l" eaLnBrk="1" hangingPunct="1">
              <a:buFont typeface="Arial" panose="020B0604020202020204" pitchFamily="34" charset="0"/>
              <a:buNone/>
            </a:pPr>
            <a:r>
              <a:rPr lang="zh-CN" altLang="en-US"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技术支持电话：</a:t>
            </a:r>
            <a:r>
              <a:rPr lang="en-US" altLang="zh-CN"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55604401</a:t>
            </a:r>
            <a:r>
              <a:rPr lang="zh-CN" altLang="en-US"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a:t>
            </a:r>
            <a:r>
              <a:rPr lang="en-US" altLang="zh-CN"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rPr>
              <a:t>55604402</a:t>
            </a:r>
            <a:endParaRPr lang="en-US" altLang="zh-CN" sz="2800" b="1" dirty="0" smtClean="0">
              <a:solidFill>
                <a:schemeClr val="accent5">
                  <a:lumMod val="50000"/>
                </a:schemeClr>
              </a:solidFill>
              <a:latin typeface="方正楷体简体" panose="03000509000000000000" pitchFamily="65" charset="-122"/>
              <a:ea typeface="方正楷体简体" panose="03000509000000000000" pitchFamily="65" charset="-122"/>
              <a:sym typeface="微软雅黑" panose="020B0503020204020204" pitchFamily="34" charset="-122"/>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additive="base">
                                        <p:cTn id="7" dur="500" fill="hold"/>
                                        <p:tgtEl>
                                          <p:spTgt spid="93188"/>
                                        </p:tgtEl>
                                        <p:attrNameLst>
                                          <p:attrName>ppt_x</p:attrName>
                                        </p:attrNameLst>
                                      </p:cBhvr>
                                      <p:tavLst>
                                        <p:tav tm="0">
                                          <p:val>
                                            <p:strVal val="#ppt_x"/>
                                          </p:val>
                                        </p:tav>
                                        <p:tav tm="100000">
                                          <p:val>
                                            <p:strVal val="#ppt_x"/>
                                          </p:val>
                                        </p:tav>
                                      </p:tavLst>
                                    </p:anim>
                                    <p:anim calcmode="lin" valueType="num">
                                      <p:cBhvr additive="base">
                                        <p:cTn id="8" dur="500" fill="hold"/>
                                        <p:tgtEl>
                                          <p:spTgt spid="93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true"/>
      <p:bldP spid="6" grpId="0"/>
      <p:bldP spid="9318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zh-CN"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一、见证服务业务介绍</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 name="Rectangle 74"/>
          <p:cNvSpPr/>
          <p:nvPr/>
        </p:nvSpPr>
        <p:spPr>
          <a:xfrm>
            <a:off x="2309495" y="2108835"/>
            <a:ext cx="1308100" cy="11684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1</a:t>
            </a:r>
            <a:r>
              <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US" altLang="zh-CN"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2</a:t>
            </a:r>
            <a:r>
              <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98" name="Rectangle 77"/>
          <p:cNvSpPr/>
          <p:nvPr/>
        </p:nvSpPr>
        <p:spPr>
          <a:xfrm>
            <a:off x="2309495" y="3269615"/>
            <a:ext cx="1308100" cy="118046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7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3</a:t>
            </a:r>
            <a:r>
              <a:rPr lang="zh-CN" altLang="en-US" sz="27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zh-CN" altLang="en-US" sz="27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US" altLang="zh-CN" sz="27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4</a:t>
            </a:r>
            <a:r>
              <a:rPr lang="zh-CN" altLang="en-US" sz="27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zh-CN" altLang="en-US" sz="27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 name="文本框 4"/>
          <p:cNvSpPr txBox="true"/>
          <p:nvPr/>
        </p:nvSpPr>
        <p:spPr>
          <a:xfrm>
            <a:off x="3655695" y="2182495"/>
            <a:ext cx="6719570" cy="3910330"/>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总则业务范围及内容</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业务委托及受理</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5040"/>
              </a:lnSpc>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场所预约及使用</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专家抽取及使用</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资料备份及见证证明</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Font typeface="Arial" panose="020B0604020202020204" pitchFamily="34" charset="0"/>
              <a:buNone/>
              <a:defRPr/>
            </a:pPr>
            <a:r>
              <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信息公开及其他事项</a:t>
            </a: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3540"/>
              </a:lnSpc>
              <a:buFont typeface="Arial" panose="020B0604020202020204" pitchFamily="34" charset="0"/>
              <a:buNone/>
              <a:defRPr/>
            </a:pP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
        <p:nvSpPr>
          <p:cNvPr id="6" name="Rectangle 74"/>
          <p:cNvSpPr/>
          <p:nvPr/>
        </p:nvSpPr>
        <p:spPr>
          <a:xfrm>
            <a:off x="2309495" y="4445635"/>
            <a:ext cx="1308100" cy="11684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5</a:t>
            </a:r>
            <a:r>
              <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US" altLang="zh-CN"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6</a:t>
            </a:r>
            <a:r>
              <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rPr>
              <a:t>、</a:t>
            </a:r>
            <a:endParaRPr lang="zh-CN" altLang="en-US" sz="2665"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、总则业务范围及内容</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546735" y="1318895"/>
            <a:ext cx="11024235" cy="4351655"/>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endParaRPr lang="zh-CN" altLang="en-US" sz="36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见证服务是指国采中心根据中央国家机关各部门及所属单位的委托，利用现有场所资源，对</a:t>
            </a:r>
            <a:r>
              <a:rPr lang="zh-CN" altLang="en-US" sz="2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招标采购、国有资产出租等各类交易或其他资源配置活动事项的评审、磋商、谈判等环节提供记录的行为。</a:t>
            </a:r>
            <a:endParaRPr lang="zh-CN" altLang="en-US" sz="2500" b="1" dirty="0">
              <a:solidFill>
                <a:srgbClr val="00B05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endPar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5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见证服务内容包括：</a:t>
            </a:r>
            <a:r>
              <a:rPr lang="zh-CN" altLang="en-US" sz="25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场所及设施使用、录音录像、信息公开、专家抽取、资料备份以及出具见证证明。</a:t>
            </a:r>
            <a:endParaRPr lang="zh-CN" altLang="en-US" sz="20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3540"/>
              </a:lnSpc>
              <a:buFont typeface="Arial" panose="020B0604020202020204" pitchFamily="34" charset="0"/>
              <a:buNone/>
              <a:defRPr/>
            </a:pPr>
            <a:endParaRPr lang="zh-CN" altLang="en-US" sz="20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、总则业务范围及内容</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grpSp>
        <p:nvGrpSpPr>
          <p:cNvPr id="28" name="Group 102"/>
          <p:cNvGrpSpPr/>
          <p:nvPr/>
        </p:nvGrpSpPr>
        <p:grpSpPr bwMode="auto">
          <a:xfrm>
            <a:off x="854710" y="1839093"/>
            <a:ext cx="1338263" cy="1339850"/>
            <a:chOff x="1056113" y="1769387"/>
            <a:chExt cx="1619915" cy="1619915"/>
          </a:xfrm>
          <a:solidFill>
            <a:schemeClr val="accent1">
              <a:lumMod val="40000"/>
              <a:lumOff val="60000"/>
            </a:schemeClr>
          </a:solidFill>
        </p:grpSpPr>
        <p:sp>
          <p:nvSpPr>
            <p:cNvPr id="29" name="Oval 68"/>
            <p:cNvSpPr/>
            <p:nvPr/>
          </p:nvSpPr>
          <p:spPr>
            <a:xfrm>
              <a:off x="1056113" y="1769387"/>
              <a:ext cx="1619915" cy="1619915"/>
            </a:xfrm>
            <a:prstGeom prst="ellipse">
              <a:avLst/>
            </a:prstGeom>
            <a:grpFill/>
            <a:ln w="444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GB" dirty="0">
                <a:solidFill>
                  <a:srgbClr val="FFFFFF"/>
                </a:solidFill>
                <a:latin typeface="造字工房悦黑演示版常规体" pitchFamily="50" charset="-122"/>
              </a:endParaRPr>
            </a:p>
          </p:txBody>
        </p:sp>
        <p:grpSp>
          <p:nvGrpSpPr>
            <p:cNvPr id="30" name="Group 88"/>
            <p:cNvGrpSpPr/>
            <p:nvPr/>
          </p:nvGrpSpPr>
          <p:grpSpPr>
            <a:xfrm>
              <a:off x="1557050" y="2272825"/>
              <a:ext cx="618042" cy="618042"/>
              <a:chOff x="4439444" y="2582069"/>
              <a:chExt cx="464344" cy="464344"/>
            </a:xfrm>
            <a:grpFill/>
          </p:grpSpPr>
          <p:sp>
            <p:nvSpPr>
              <p:cNvPr id="31"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solidFill>
                  <a:schemeClr val="accent6">
                    <a:lumMod val="75000"/>
                  </a:schemeClr>
                </a:solidFill>
              </a:ln>
              <a:effectLst/>
            </p:spPr>
            <p:txBody>
              <a:bodyPr lIns="19050" tIns="19050" rIns="19050" bIns="19050" anchor="ctr"/>
              <a:lstStyle/>
              <a:p>
                <a:pPr algn="ctr" defTabSz="228600" eaLnBrk="1">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2"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solidFill>
                  <a:schemeClr val="accent6">
                    <a:lumMod val="75000"/>
                  </a:schemeClr>
                </a:solidFill>
              </a:ln>
              <a:effectLst/>
            </p:spPr>
            <p:txBody>
              <a:bodyPr lIns="19050" tIns="19050" rIns="19050" bIns="19050" anchor="ctr"/>
              <a:lstStyle/>
              <a:p>
                <a:pPr algn="ctr" defTabSz="228600" eaLnBrk="1">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3"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solidFill>
                  <a:schemeClr val="accent6">
                    <a:lumMod val="75000"/>
                  </a:schemeClr>
                </a:solidFill>
              </a:ln>
              <a:effectLst/>
            </p:spPr>
            <p:txBody>
              <a:bodyPr lIns="19050" tIns="19050" rIns="19050" bIns="19050" anchor="ctr"/>
              <a:lstStyle/>
              <a:p>
                <a:pPr algn="ctr" defTabSz="228600" eaLnBrk="1">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7" name="Group 103"/>
          <p:cNvGrpSpPr/>
          <p:nvPr/>
        </p:nvGrpSpPr>
        <p:grpSpPr bwMode="auto">
          <a:xfrm>
            <a:off x="854710" y="4583563"/>
            <a:ext cx="1338263" cy="1339850"/>
            <a:chOff x="3171077" y="1769386"/>
            <a:chExt cx="1619915" cy="1619915"/>
          </a:xfrm>
          <a:solidFill>
            <a:schemeClr val="accent1">
              <a:lumMod val="40000"/>
              <a:lumOff val="60000"/>
            </a:schemeClr>
          </a:solidFill>
        </p:grpSpPr>
        <p:sp>
          <p:nvSpPr>
            <p:cNvPr id="12" name="Oval 67"/>
            <p:cNvSpPr/>
            <p:nvPr/>
          </p:nvSpPr>
          <p:spPr>
            <a:xfrm>
              <a:off x="3171077" y="1769386"/>
              <a:ext cx="1619915" cy="1619915"/>
            </a:xfrm>
            <a:prstGeom prst="ellipse">
              <a:avLst/>
            </a:prstGeom>
            <a:grpFill/>
            <a:ln w="444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en-GB" dirty="0">
                <a:solidFill>
                  <a:srgbClr val="FFFFFF"/>
                </a:solidFill>
                <a:latin typeface="造字工房悦黑演示版常规体" pitchFamily="50" charset="-122"/>
              </a:endParaRPr>
            </a:p>
          </p:txBody>
        </p:sp>
        <p:grpSp>
          <p:nvGrpSpPr>
            <p:cNvPr id="13" name="Group 74"/>
            <p:cNvGrpSpPr/>
            <p:nvPr/>
          </p:nvGrpSpPr>
          <p:grpSpPr>
            <a:xfrm>
              <a:off x="3672013" y="2245786"/>
              <a:ext cx="618042" cy="618042"/>
              <a:chOff x="4439444" y="1652588"/>
              <a:chExt cx="464344" cy="464344"/>
            </a:xfrm>
            <a:grpFill/>
          </p:grpSpPr>
          <p:sp>
            <p:nvSpPr>
              <p:cNvPr id="14"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solidFill>
                  <a:schemeClr val="accent6">
                    <a:lumMod val="75000"/>
                  </a:schemeClr>
                </a:solidFill>
              </a:ln>
              <a:effectLst/>
            </p:spPr>
            <p:txBody>
              <a:bodyPr lIns="19050" tIns="19050" rIns="19050" bIns="19050" anchor="ctr"/>
              <a:lstStyle/>
              <a:p>
                <a:pPr algn="ctr" defTabSz="228600" eaLnBrk="1">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5"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solidFill>
                  <a:schemeClr val="accent6">
                    <a:lumMod val="75000"/>
                  </a:schemeClr>
                </a:solidFill>
              </a:ln>
              <a:effectLst/>
            </p:spPr>
            <p:txBody>
              <a:bodyPr lIns="19050" tIns="19050" rIns="19050" bIns="19050" anchor="ctr"/>
              <a:lstStyle/>
              <a:p>
                <a:pPr algn="ctr" defTabSz="228600" eaLnBrk="1">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16"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solidFill>
                  <a:schemeClr val="accent6">
                    <a:lumMod val="75000"/>
                  </a:schemeClr>
                </a:solidFill>
              </a:ln>
              <a:effectLst/>
            </p:spPr>
            <p:txBody>
              <a:bodyPr lIns="19050" tIns="19050" rIns="19050" bIns="19050" anchor="ctr"/>
              <a:lstStyle/>
              <a:p>
                <a:pPr algn="ctr" defTabSz="228600" eaLnBrk="1">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sp>
        <p:nvSpPr>
          <p:cNvPr id="100" name="文本框 99"/>
          <p:cNvSpPr txBox="true"/>
          <p:nvPr/>
        </p:nvSpPr>
        <p:spPr>
          <a:xfrm>
            <a:off x="2538095" y="1552575"/>
            <a:ext cx="8966200" cy="4399915"/>
          </a:xfrm>
          <a:prstGeom prst="rect">
            <a:avLst/>
          </a:prstGeom>
          <a:noFill/>
          <a:ln w="9525">
            <a:noFill/>
          </a:ln>
        </p:spPr>
        <p:txBody>
          <a:bodyPr wrap="square">
            <a:spAutoFit/>
          </a:bodyPr>
          <a:p>
            <a:pPr marL="0" indent="406400" algn="l"/>
            <a:r>
              <a:rPr lang="en-US" altLang="zh-CN" sz="2800" b="0">
                <a:latin typeface="宋体" panose="02010600030101010101" pitchFamily="2" charset="-122"/>
                <a:ea typeface="宋体" panose="02010600030101010101" pitchFamily="2" charset="-122"/>
              </a:rPr>
              <a:t>  </a:t>
            </a:r>
            <a:r>
              <a:rPr lang="zh-CN" sz="2800" b="1">
                <a:solidFill>
                  <a:srgbClr val="FF0000"/>
                </a:solidFill>
                <a:latin typeface="微软雅黑" panose="020B0503020204020204" pitchFamily="34" charset="-122"/>
                <a:ea typeface="微软雅黑" panose="020B0503020204020204" pitchFamily="34" charset="-122"/>
              </a:rPr>
              <a:t>委托人</a:t>
            </a:r>
            <a:r>
              <a:rPr lang="zh-CN" sz="2800" b="1">
                <a:latin typeface="微软雅黑" panose="020B0503020204020204" pitchFamily="34" charset="-122"/>
                <a:ea typeface="微软雅黑" panose="020B0503020204020204" pitchFamily="34" charset="-122"/>
              </a:rPr>
              <a:t>依法承担主体责任，负责交易或资源配置活动各环节的合规性，见证场所内相关环节的现场组织，保存交易等活动完整档案，真实、准确地发布信息和提供备份资料，妥善处理澄清、答疑或者质疑投诉等。</a:t>
            </a:r>
            <a:endParaRPr lang="zh-CN" sz="2800" b="0">
              <a:latin typeface="宋体" panose="02010600030101010101" pitchFamily="2" charset="-122"/>
              <a:ea typeface="宋体" panose="02010600030101010101" pitchFamily="2" charset="-122"/>
            </a:endParaRPr>
          </a:p>
          <a:p>
            <a:pPr marL="0" indent="406400" algn="l"/>
            <a:endParaRPr lang="zh-CN" sz="2800" b="0">
              <a:latin typeface="宋体" panose="02010600030101010101" pitchFamily="2" charset="-122"/>
              <a:ea typeface="宋体" panose="02010600030101010101" pitchFamily="2" charset="-122"/>
            </a:endParaRPr>
          </a:p>
          <a:p>
            <a:pPr marL="0" indent="406400" algn="l"/>
            <a:r>
              <a:rPr lang="en-US" altLang="zh-CN" sz="2800" b="0">
                <a:latin typeface="宋体" panose="02010600030101010101" pitchFamily="2" charset="-122"/>
                <a:ea typeface="宋体" panose="02010600030101010101" pitchFamily="2" charset="-122"/>
              </a:rPr>
              <a:t>  </a:t>
            </a:r>
            <a:r>
              <a:rPr lang="zh-CN" sz="2800" b="1">
                <a:solidFill>
                  <a:srgbClr val="FF0000"/>
                </a:solidFill>
                <a:latin typeface="微软雅黑" panose="020B0503020204020204" pitchFamily="34" charset="-122"/>
                <a:ea typeface="微软雅黑" panose="020B0503020204020204" pitchFamily="34" charset="-122"/>
              </a:rPr>
              <a:t>国采中心</a:t>
            </a:r>
            <a:r>
              <a:rPr lang="zh-CN" sz="2800" b="1">
                <a:latin typeface="微软雅黑" panose="020B0503020204020204" pitchFamily="34" charset="-122"/>
                <a:ea typeface="微软雅黑" panose="020B0503020204020204" pitchFamily="34" charset="-122"/>
              </a:rPr>
              <a:t>负责见证场所以及相关设施设备、网络和信息系统的运行维护，根据需要提供政府采购等相关政策咨询服务，不参与交易等活动相关文件的编制、审核和现场组织，如发现活动过程或相关文件资料存在违反有关制度规定的，及时提醒委托人予以纠正。</a:t>
            </a:r>
            <a:endParaRPr lang="zh-CN" altLang="en-US" sz="2800" b="1">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6"/>
          <p:cNvSpPr txBox="true">
            <a:spLocks noChangeArrowheads="true"/>
          </p:cNvSpPr>
          <p:nvPr/>
        </p:nvSpPr>
        <p:spPr bwMode="auto">
          <a:xfrm>
            <a:off x="1565910" y="400685"/>
            <a:ext cx="8160385" cy="631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marL="22847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91313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eaLnBrk="1" latinLnBrk="0" hangingPunct="1">
              <a:lnSpc>
                <a:spcPts val="3540"/>
              </a:lnSpc>
              <a:buClrTx/>
              <a:buSzTx/>
              <a:buFont typeface="Arial" panose="020B0604020202020204" pitchFamily="34" charset="0"/>
              <a:buNone/>
              <a:defRPr/>
            </a:pPr>
            <a:r>
              <a:rPr lang="en-US" altLang="zh-CN"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32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、业务委托及受理</a:t>
            </a:r>
            <a:r>
              <a:rPr lang="en-US" altLang="zh-CN"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2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true"/>
          <p:nvPr/>
        </p:nvSpPr>
        <p:spPr>
          <a:xfrm>
            <a:off x="224155" y="1849755"/>
            <a:ext cx="6719570" cy="3353435"/>
          </a:xfrm>
          <a:prstGeom prst="rect">
            <a:avLst/>
          </a:prstGeom>
          <a:noFill/>
        </p:spPr>
        <p:txBody>
          <a:bodyPr wrap="square" rtlCol="0" anchor="t">
            <a:spAutoFit/>
          </a:bodyPr>
          <a:p>
            <a:pPr algn="l" eaLnBrk="1" latinLnBrk="0" hangingPunct="1">
              <a:lnSpc>
                <a:spcPts val="4240"/>
              </a:lnSpc>
              <a:buClrTx/>
              <a:buSzTx/>
              <a:buFont typeface="Arial" panose="020B0604020202020204" pitchFamily="34" charset="0"/>
              <a:buNone/>
              <a:defRPr/>
            </a:pPr>
            <a:r>
              <a:rPr lang="en-US" altLang="zh-CN" sz="24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见证事项作为单独的见证项目，采用</a:t>
            </a:r>
            <a:r>
              <a:rPr lang="zh-CN" altLang="en-US" sz="2400" b="1" dirty="0">
                <a:solidFill>
                  <a:srgbClr val="FF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全流程电子化</a:t>
            </a:r>
            <a:r>
              <a:rPr lang="zh-CN" altLang="en-US" sz="24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方式办理。非涉密和涉密见证项目分别通过国e采、国M-e采系统委托办理。</a:t>
            </a:r>
            <a:endParaRPr lang="zh-CN" altLang="en-US" sz="24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eaLnBrk="1" latinLnBrk="0" hangingPunct="1">
              <a:lnSpc>
                <a:spcPts val="4240"/>
              </a:lnSpc>
              <a:buClrTx/>
              <a:buSzTx/>
              <a:buFont typeface="Arial" panose="020B0604020202020204" pitchFamily="34" charset="0"/>
              <a:buNone/>
              <a:defRPr/>
            </a:pPr>
            <a:r>
              <a:rPr lang="zh-CN" altLang="en-US" sz="24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rPr>
              <a:t>　　对于涉密见证项目委托，委托人不具备电子政务内网条件的，可以通过国采中心专门的项目委托室在线办理委托事宜。</a:t>
            </a:r>
            <a:endParaRPr lang="zh-CN" altLang="en-US" sz="2400" b="1" dirty="0">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true"/>
          </p:cNvPicPr>
          <p:nvPr>
            <p:custDataLst>
              <p:tags r:id="rId1"/>
            </p:custDataLst>
          </p:nvPr>
        </p:nvPicPr>
        <p:blipFill>
          <a:blip r:embed="rId2"/>
          <a:stretch>
            <a:fillRect/>
          </a:stretch>
        </p:blipFill>
        <p:spPr>
          <a:xfrm>
            <a:off x="633731" y="260985"/>
            <a:ext cx="749300" cy="750571"/>
          </a:xfrm>
          <a:prstGeom prst="rect">
            <a:avLst/>
          </a:prstGeom>
        </p:spPr>
      </p:pic>
      <p:cxnSp>
        <p:nvCxnSpPr>
          <p:cNvPr id="4" name="直接连接符 3"/>
          <p:cNvCxnSpPr/>
          <p:nvPr/>
        </p:nvCxnSpPr>
        <p:spPr>
          <a:xfrm flipV="true">
            <a:off x="633731" y="1243331"/>
            <a:ext cx="11029951" cy="3175"/>
          </a:xfrm>
          <a:prstGeom prst="line">
            <a:avLst/>
          </a:prstGeom>
          <a:ln>
            <a:headEnd type="none" w="med" len="med"/>
            <a:tailEnd type="none" w="med" len="med"/>
          </a:ln>
        </p:spPr>
        <p:style>
          <a:lnRef idx="3">
            <a:schemeClr val="accent3"/>
          </a:lnRef>
          <a:fillRef idx="0">
            <a:schemeClr val="accent3"/>
          </a:fillRef>
          <a:effectRef idx="2">
            <a:schemeClr val="accent3"/>
          </a:effectRef>
          <a:fontRef idx="minor">
            <a:schemeClr val="tx1"/>
          </a:fontRef>
        </p:style>
      </p:cxnSp>
      <p:pic>
        <p:nvPicPr>
          <p:cNvPr id="6" name="图片 5"/>
          <p:cNvPicPr>
            <a:picLocks noChangeAspect="true"/>
          </p:cNvPicPr>
          <p:nvPr/>
        </p:nvPicPr>
        <p:blipFill>
          <a:blip r:embed="rId3"/>
          <a:stretch>
            <a:fillRect/>
          </a:stretch>
        </p:blipFill>
        <p:spPr>
          <a:xfrm>
            <a:off x="6885305" y="1348105"/>
            <a:ext cx="2831465" cy="962025"/>
          </a:xfrm>
          <a:prstGeom prst="rect">
            <a:avLst/>
          </a:prstGeom>
        </p:spPr>
      </p:pic>
      <p:pic>
        <p:nvPicPr>
          <p:cNvPr id="7" name="图片 6"/>
          <p:cNvPicPr>
            <a:picLocks noChangeAspect="true"/>
          </p:cNvPicPr>
          <p:nvPr/>
        </p:nvPicPr>
        <p:blipFill>
          <a:blip r:embed="rId4"/>
          <a:stretch>
            <a:fillRect/>
          </a:stretch>
        </p:blipFill>
        <p:spPr>
          <a:xfrm>
            <a:off x="6852920" y="2078990"/>
            <a:ext cx="4810760" cy="1955800"/>
          </a:xfrm>
          <a:prstGeom prst="rect">
            <a:avLst/>
          </a:prstGeom>
        </p:spPr>
      </p:pic>
      <p:pic>
        <p:nvPicPr>
          <p:cNvPr id="8" name="图片 7"/>
          <p:cNvPicPr>
            <a:picLocks noChangeAspect="true"/>
          </p:cNvPicPr>
          <p:nvPr/>
        </p:nvPicPr>
        <p:blipFill>
          <a:blip r:embed="rId5"/>
          <a:stretch>
            <a:fillRect/>
          </a:stretch>
        </p:blipFill>
        <p:spPr>
          <a:xfrm>
            <a:off x="6943725" y="4847590"/>
            <a:ext cx="4778375" cy="1092200"/>
          </a:xfrm>
          <a:prstGeom prst="rect">
            <a:avLst/>
          </a:prstGeom>
        </p:spPr>
      </p:pic>
      <p:sp>
        <p:nvSpPr>
          <p:cNvPr id="10" name="下箭头 9"/>
          <p:cNvSpPr/>
          <p:nvPr/>
        </p:nvSpPr>
        <p:spPr>
          <a:xfrm>
            <a:off x="9992995" y="3129280"/>
            <a:ext cx="485775" cy="171831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false" compatLnSpc="tru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endParaRPr>
          </a:p>
        </p:txBody>
      </p:sp>
    </p:spTree>
  </p:cSld>
  <p:clrMapOvr>
    <a:masterClrMapping/>
  </p:clrMapOvr>
  <p:transition spd="slow">
    <p:fade/>
  </p:transition>
</p:sld>
</file>

<file path=ppt/tags/tag1.xml><?xml version="1.0" encoding="utf-8"?>
<p:tagLst xmlns:p="http://schemas.openxmlformats.org/presentationml/2006/main">
  <p:tag name="KSO_WM_UNIT_PLACING_PICTURE_USER_VIEWPORT" val="{&quot;height&quot;:2617,&quot;width&quot;:2613}"/>
</p:tagLst>
</file>

<file path=ppt/tags/tag10.xml><?xml version="1.0" encoding="utf-8"?>
<p:tagLst xmlns:p="http://schemas.openxmlformats.org/presentationml/2006/main">
  <p:tag name="PA" val="v5.2.4"/>
</p:tagLst>
</file>

<file path=ppt/tags/tag11.xml><?xml version="1.0" encoding="utf-8"?>
<p:tagLst xmlns:p="http://schemas.openxmlformats.org/presentationml/2006/main">
  <p:tag name="KSO_WM_UNIT_PLACING_PICTURE_USER_VIEWPORT" val="{&quot;height&quot;:2617,&quot;width&quot;:2613}"/>
</p:tagLst>
</file>

<file path=ppt/tags/tag12.xml><?xml version="1.0" encoding="utf-8"?>
<p:tagLst xmlns:p="http://schemas.openxmlformats.org/presentationml/2006/main">
  <p:tag name="PA" val="v5.2.4"/>
</p:tagLst>
</file>

<file path=ppt/tags/tag13.xml><?xml version="1.0" encoding="utf-8"?>
<p:tagLst xmlns:p="http://schemas.openxmlformats.org/presentationml/2006/main">
  <p:tag name="KSO_WM_UNIT_PLACING_PICTURE_USER_VIEWPORT" val="{&quot;height&quot;:2617,&quot;width&quot;:2613}"/>
</p:tagLst>
</file>

<file path=ppt/tags/tag14.xml><?xml version="1.0" encoding="utf-8"?>
<p:tagLst xmlns:p="http://schemas.openxmlformats.org/presentationml/2006/main">
  <p:tag name="KSO_WM_UNIT_PLACING_PICTURE_USER_VIEWPORT" val="{&quot;height&quot;:2617,&quot;width&quot;:2613}"/>
</p:tagLst>
</file>

<file path=ppt/tags/tag15.xml><?xml version="1.0" encoding="utf-8"?>
<p:tagLst xmlns:p="http://schemas.openxmlformats.org/presentationml/2006/main">
  <p:tag name="KSO_WM_UNIT_PLACING_PICTURE_USER_VIEWPORT" val="{&quot;height&quot;:2617,&quot;width&quot;:2613}"/>
</p:tagLst>
</file>

<file path=ppt/tags/tag16.xml><?xml version="1.0" encoding="utf-8"?>
<p:tagLst xmlns:p="http://schemas.openxmlformats.org/presentationml/2006/main">
  <p:tag name="KSO_WM_UNIT_PLACING_PICTURE_USER_VIEWPORT" val="{&quot;height&quot;:2617,&quot;width&quot;:2613}"/>
</p:tagLst>
</file>

<file path=ppt/tags/tag17.xml><?xml version="1.0" encoding="utf-8"?>
<p:tagLst xmlns:p="http://schemas.openxmlformats.org/presentationml/2006/main">
  <p:tag name="KSO_WM_UNIT_PLACING_PICTURE_USER_VIEWPORT" val="{&quot;height&quot;:2617,&quot;width&quot;:2613}"/>
</p:tagLst>
</file>

<file path=ppt/tags/tag18.xml><?xml version="1.0" encoding="utf-8"?>
<p:tagLst xmlns:p="http://schemas.openxmlformats.org/presentationml/2006/main">
  <p:tag name="KSO_WM_UNIT_PLACING_PICTURE_USER_VIEWPORT" val="{&quot;height&quot;:2617,&quot;width&quot;:2613}"/>
</p:tagLst>
</file>

<file path=ppt/tags/tag19.xml><?xml version="1.0" encoding="utf-8"?>
<p:tagLst xmlns:p="http://schemas.openxmlformats.org/presentationml/2006/main">
  <p:tag name="KSO_WM_UNIT_PLACING_PICTURE_USER_VIEWPORT" val="{&quot;height&quot;:2617,&quot;width&quot;:2613}"/>
</p:tagLst>
</file>

<file path=ppt/tags/tag2.xml><?xml version="1.0" encoding="utf-8"?>
<p:tagLst xmlns:p="http://schemas.openxmlformats.org/presentationml/2006/main">
  <p:tag name="KSO_WM_UNIT_PLACING_PICTURE_USER_VIEWPORT" val="{&quot;height&quot;:2617,&quot;width&quot;:2613}"/>
</p:tagLst>
</file>

<file path=ppt/tags/tag20.xml><?xml version="1.0" encoding="utf-8"?>
<p:tagLst xmlns:p="http://schemas.openxmlformats.org/presentationml/2006/main">
  <p:tag name="KSO_WM_UNIT_PLACING_PICTURE_USER_VIEWPORT" val="{&quot;height&quot;:2617,&quot;width&quot;:2613}"/>
</p:tagLst>
</file>

<file path=ppt/tags/tag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p="http://schemas.openxmlformats.org/presentationml/2006/main">
  <p:tag name="KSO_WM_UNIT_PLACING_PICTURE_USER_VIEWPORT" val="{&quot;height&quot;:2617,&quot;width&quot;:2613}"/>
</p:tagLst>
</file>

<file path=ppt/tags/tag23.xml><?xml version="1.0" encoding="utf-8"?>
<p:tagLst xmlns:p="http://schemas.openxmlformats.org/presentationml/2006/main">
  <p:tag name="KSO_WM_UNIT_PLACING_PICTURE_USER_VIEWPORT" val="{&quot;height&quot;:9740.13084804345,&quot;width&quot;:9014.88705098136}"/>
</p:tagLst>
</file>

<file path=ppt/tags/tag24.xml><?xml version="1.0" encoding="utf-8"?>
<p:tagLst xmlns:p="http://schemas.openxmlformats.org/presentationml/2006/main">
  <p:tag name="KSO_WM_UNIT_PLACING_PICTURE_USER_VIEWPORT" val="{&quot;height&quot;:2617,&quot;width&quot;:2613}"/>
</p:tagLst>
</file>

<file path=ppt/tags/tag25.xml><?xml version="1.0" encoding="utf-8"?>
<p:tagLst xmlns:p="http://schemas.openxmlformats.org/presentationml/2006/main">
  <p:tag name="KSO_WM_UNIT_PLACING_PICTURE_USER_VIEWPORT" val="{&quot;height&quot;:2617,&quot;width&quot;:2613}"/>
</p:tagLst>
</file>

<file path=ppt/tags/tag26.xml><?xml version="1.0" encoding="utf-8"?>
<p:tagLst xmlns:p="http://schemas.openxmlformats.org/presentationml/2006/main">
  <p:tag name="KSO_WM_UNIT_PLACING_PICTURE_USER_VIEWPORT" val="{&quot;height&quot;:2617,&quot;width&quot;:2613}"/>
</p:tagLst>
</file>

<file path=ppt/tags/tag27.xml><?xml version="1.0" encoding="utf-8"?>
<p:tagLst xmlns:p="http://schemas.openxmlformats.org/presentationml/2006/main">
  <p:tag name="KSO_WM_UNIT_PLACING_PICTURE_USER_VIEWPORT" val="{&quot;height&quot;:2617,&quot;width&quot;:2613}"/>
</p:tagLst>
</file>

<file path=ppt/tags/tag28.xml><?xml version="1.0" encoding="utf-8"?>
<p:tagLst xmlns:p="http://schemas.openxmlformats.org/presentationml/2006/main">
  <p:tag name="KSO_WM_UNIT_PLACING_PICTURE_USER_VIEWPORT" val="{&quot;height&quot;:2617,&quot;width&quot;:2613}"/>
</p:tagLst>
</file>

<file path=ppt/tags/tag29.xml><?xml version="1.0" encoding="utf-8"?>
<p:tagLst xmlns:p="http://schemas.openxmlformats.org/presentationml/2006/main">
  <p:tag name="KSO_WM_UNIT_PLACING_PICTURE_USER_VIEWPORT" val="{&quot;height&quot;:2617,&quot;width&quot;:2613}"/>
</p:tagLst>
</file>

<file path=ppt/tags/tag3.xml><?xml version="1.0" encoding="utf-8"?>
<p:tagLst xmlns:p="http://schemas.openxmlformats.org/presentationml/2006/main">
  <p:tag name="KSO_WM_UNIT_PLACING_PICTURE_USER_VIEWPORT" val="{&quot;height&quot;:2617,&quot;width&quot;:2613}"/>
</p:tagLst>
</file>

<file path=ppt/tags/tag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xml><?xml version="1.0" encoding="utf-8"?>
<p:tagLst xmlns:p="http://schemas.openxmlformats.org/presentationml/2006/main">
  <p:tag name="KSO_WM_UNIT_PLACING_PICTURE_USER_VIEWPORT" val="{&quot;height&quot;:2617,&quot;width&quot;:2613}"/>
</p:tagLst>
</file>

<file path=ppt/tags/tag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3.xml><?xml version="1.0" encoding="utf-8"?>
<p:tagLst xmlns:p="http://schemas.openxmlformats.org/presentationml/2006/main">
  <p:tag name="KSO_WM_UNIT_PLACING_PICTURE_USER_VIEWPORT" val="{&quot;height&quot;:2617,&quot;width&quot;:2613}"/>
</p:tagLst>
</file>

<file path=ppt/tags/tag3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5.xml><?xml version="1.0" encoding="utf-8"?>
<p:tagLst xmlns:p="http://schemas.openxmlformats.org/presentationml/2006/main">
  <p:tag name="KSO_WM_UNIT_PLACING_PICTURE_USER_VIEWPORT" val="{&quot;height&quot;:2617,&quot;width&quot;:2613}"/>
</p:tagLst>
</file>

<file path=ppt/tags/tag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7.xml><?xml version="1.0" encoding="utf-8"?>
<p:tagLst xmlns:p="http://schemas.openxmlformats.org/presentationml/2006/main">
  <p:tag name="KSO_WM_UNIT_PLACING_PICTURE_USER_VIEWPORT" val="{&quot;height&quot;:2617,&quot;width&quot;:2613}"/>
</p:tagLst>
</file>

<file path=ppt/tags/tag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xml><?xml version="1.0" encoding="utf-8"?>
<p:tagLst xmlns:p="http://schemas.openxmlformats.org/presentationml/2006/main">
  <p:tag name="KSO_WM_UNIT_PLACING_PICTURE_USER_VIEWPORT" val="{&quot;height&quot;:2617,&quot;width&quot;:2613}"/>
</p:tagLst>
</file>

<file path=ppt/tags/tag4.xml><?xml version="1.0" encoding="utf-8"?>
<p:tagLst xmlns:p="http://schemas.openxmlformats.org/presentationml/2006/main">
  <p:tag name="KSO_WM_UNIT_PLACING_PICTURE_USER_VIEWPORT" val="{&quot;height&quot;:2617,&quot;width&quot;:2613}"/>
</p:tagLst>
</file>

<file path=ppt/tags/tag40.xml><?xml version="1.0" encoding="utf-8"?>
<p:tagLst xmlns:p="http://schemas.openxmlformats.org/presentationml/2006/main">
  <p:tag name="KSO_WM_UNIT_PLACING_PICTURE_USER_VIEWPORT" val="{&quot;height&quot;:2617,&quot;width&quot;:2613}"/>
</p:tagLst>
</file>

<file path=ppt/tags/tag41.xml><?xml version="1.0" encoding="utf-8"?>
<p:tagLst xmlns:p="http://schemas.openxmlformats.org/presentationml/2006/main">
  <p:tag name="KSO_WM_UNIT_PLACING_PICTURE_USER_VIEWPORT" val="{&quot;height&quot;:2617,&quot;width&quot;:2613}"/>
</p:tagLst>
</file>

<file path=ppt/tags/tag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3.xml><?xml version="1.0" encoding="utf-8"?>
<p:tagLst xmlns:p="http://schemas.openxmlformats.org/presentationml/2006/main">
  <p:tag name="KSO_WM_UNIT_PLACING_PICTURE_USER_VIEWPORT" val="{&quot;height&quot;:2617,&quot;width&quot;:2613}"/>
</p:tagLst>
</file>

<file path=ppt/tags/tag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5.xml><?xml version="1.0" encoding="utf-8"?>
<p:tagLst xmlns:p="http://schemas.openxmlformats.org/presentationml/2006/main">
  <p:tag name="KSO_WM_UNIT_PLACING_PICTURE_USER_VIEWPORT" val="{&quot;height&quot;:2617,&quot;width&quot;:2613}"/>
</p:tagLst>
</file>

<file path=ppt/tags/tag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7.xml><?xml version="1.0" encoding="utf-8"?>
<p:tagLst xmlns:p="http://schemas.openxmlformats.org/presentationml/2006/main">
  <p:tag name="KSO_WM_UNIT_PLACING_PICTURE_USER_VIEWPORT" val="{&quot;height&quot;:2617,&quot;width&quot;:2613}"/>
</p:tagLst>
</file>

<file path=ppt/tags/tag4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9.xml><?xml version="1.0" encoding="utf-8"?>
<p:tagLst xmlns:p="http://schemas.openxmlformats.org/presentationml/2006/main">
  <p:tag name="KSO_WM_UNIT_PLACING_PICTURE_USER_VIEWPORT" val="{&quot;height&quot;:2617,&quot;width&quot;:2613}"/>
</p:tagLst>
</file>

<file path=ppt/tags/tag5.xml><?xml version="1.0" encoding="utf-8"?>
<p:tagLst xmlns:p="http://schemas.openxmlformats.org/presentationml/2006/main">
  <p:tag name="KSO_WM_UNIT_PLACING_PICTURE_USER_VIEWPORT" val="{&quot;height&quot;:2617,&quot;width&quot;:2613}"/>
</p:tagLst>
</file>

<file path=ppt/tags/tag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1.xml><?xml version="1.0" encoding="utf-8"?>
<p:tagLst xmlns:p="http://schemas.openxmlformats.org/presentationml/2006/main">
  <p:tag name="KSO_WM_UNIT_PLACING_PICTURE_USER_VIEWPORT" val="{&quot;height&quot;:2617,&quot;width&quot;:2613}"/>
</p:tagLst>
</file>

<file path=ppt/tags/tag5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3.xml><?xml version="1.0" encoding="utf-8"?>
<p:tagLst xmlns:p="http://schemas.openxmlformats.org/presentationml/2006/main">
  <p:tag name="KSO_WM_UNIT_PLACING_PICTURE_USER_VIEWPORT" val="{&quot;height&quot;:2617,&quot;width&quot;:2613}"/>
</p:tagLst>
</file>

<file path=ppt/tags/tag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5.xml><?xml version="1.0" encoding="utf-8"?>
<p:tagLst xmlns:p="http://schemas.openxmlformats.org/presentationml/2006/main">
  <p:tag name="KSO_WM_UNIT_PLACING_PICTURE_USER_VIEWPORT" val="{&quot;height&quot;:2617,&quot;width&quot;:2613}"/>
</p:tagLst>
</file>

<file path=ppt/tags/tag5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7.xml><?xml version="1.0" encoding="utf-8"?>
<p:tagLst xmlns:p="http://schemas.openxmlformats.org/presentationml/2006/main">
  <p:tag name="KSO_WM_UNIT_PLACING_PICTURE_USER_VIEWPORT" val="{&quot;height&quot;:2617,&quot;width&quot;:2613}"/>
</p:tagLst>
</file>

<file path=ppt/tags/tag58.xml><?xml version="1.0" encoding="utf-8"?>
<p:tagLst xmlns:p="http://schemas.openxmlformats.org/presentationml/2006/main">
  <p:tag name="KSO_WM_UNIT_PLACING_PICTURE_USER_VIEWPORT" val="{&quot;height&quot;:2617,&quot;width&quot;:2613}"/>
</p:tagLst>
</file>

<file path=ppt/tags/tag5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PLACING_PICTURE_USER_VIEWPORT" val="{&quot;height&quot;:2617,&quot;width&quot;:2613}"/>
</p:tagLst>
</file>

<file path=ppt/tags/tag60.xml><?xml version="1.0" encoding="utf-8"?>
<p:tagLst xmlns:p="http://schemas.openxmlformats.org/presentationml/2006/main">
  <p:tag name="KSO_WM_UNIT_PLACING_PICTURE_USER_VIEWPORT" val="{&quot;height&quot;:2617,&quot;width&quot;:2613}"/>
</p:tagLst>
</file>

<file path=ppt/tags/tag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2.xml><?xml version="1.0" encoding="utf-8"?>
<p:tagLst xmlns:p="http://schemas.openxmlformats.org/presentationml/2006/main">
  <p:tag name="KSO_WM_UNIT_PLACING_PICTURE_USER_VIEWPORT" val="{&quot;height&quot;:2617,&quot;width&quot;:2613}"/>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PLACING_PICTURE_USER_VIEWPORT" val="{&quot;height&quot;:2617,&quot;width&quot;:2613}"/>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UNIT_PLACING_PICTURE_USER_VIEWPORT" val="{&quot;height&quot;:2617,&quot;width&quot;:2613}"/>
</p:tagLst>
</file>

<file path=ppt/tags/tag6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8.xml><?xml version="1.0" encoding="utf-8"?>
<p:tagLst xmlns:p="http://schemas.openxmlformats.org/presentationml/2006/main">
  <p:tag name="KSO_WM_UNIT_PLACING_PICTURE_USER_VIEWPORT" val="{&quot;height&quot;:2617,&quot;width&quot;:2613}"/>
</p:tagLst>
</file>

<file path=ppt/tags/tag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PLACING_PICTURE_USER_VIEWPORT" val="{&quot;height&quot;:2617,&quot;width&quot;:2613}"/>
</p:tagLst>
</file>

<file path=ppt/tags/tag70.xml><?xml version="1.0" encoding="utf-8"?>
<p:tagLst xmlns:p="http://schemas.openxmlformats.org/presentationml/2006/main">
  <p:tag name="KSO_WM_UNIT_PLACING_PICTURE_USER_VIEWPORT" val="{&quot;height&quot;:2617,&quot;width&quot;:2613}"/>
</p:tagLst>
</file>

<file path=ppt/tags/tag71.xml><?xml version="1.0" encoding="utf-8"?>
<p:tagLst xmlns:p="http://schemas.openxmlformats.org/presentationml/2006/main">
  <p:tag name="KSO_WM_UNIT_PLACING_PICTURE_USER_VIEWPORT" val="{&quot;height&quot;:2617,&quot;width&quot;:2613}"/>
</p:tagLst>
</file>

<file path=ppt/tags/tag72.xml><?xml version="1.0" encoding="utf-8"?>
<p:tagLst xmlns:p="http://schemas.openxmlformats.org/presentationml/2006/main">
  <p:tag name="KSO_WM_UNIT_PLACING_PICTURE_USER_VIEWPORT" val="{&quot;height&quot;:2617,&quot;width&quot;:2613}"/>
</p:tagLst>
</file>

<file path=ppt/tags/tag8.xml><?xml version="1.0" encoding="utf-8"?>
<p:tagLst xmlns:p="http://schemas.openxmlformats.org/presentationml/2006/main">
  <p:tag name="KSO_WM_UNIT_PLACING_PICTURE_USER_VIEWPORT" val="{&quot;height&quot;:2617,&quot;width&quot;:2613}"/>
</p:tagLst>
</file>

<file path=ppt/tags/tag9.xml><?xml version="1.0" encoding="utf-8"?>
<p:tagLst xmlns:p="http://schemas.openxmlformats.org/presentationml/2006/main">
  <p:tag name="KSO_WM_UNIT_PLACING_PICTURE_USER_VIEWPORT" val="{&quot;height&quot;:2617,&quot;width&quot;:2613}"/>
</p:tagLst>
</file>

<file path=ppt/theme/theme1.xml><?xml version="1.0" encoding="utf-8"?>
<a:theme xmlns:a="http://schemas.openxmlformats.org/drawingml/2006/main" name="千图网海量PPT模板www.58pic.com">
  <a:themeElements>
    <a:clrScheme name="自定义 81">
      <a:dk1>
        <a:sysClr val="windowText" lastClr="000000"/>
      </a:dk1>
      <a:lt1>
        <a:sysClr val="window" lastClr="FFFFFF"/>
      </a:lt1>
      <a:dk2>
        <a:srgbClr val="373545"/>
      </a:dk2>
      <a:lt2>
        <a:srgbClr val="CEDBE6"/>
      </a:lt2>
      <a:accent1>
        <a:srgbClr val="0070C0"/>
      </a:accent1>
      <a:accent2>
        <a:srgbClr val="58B6C0"/>
      </a:accent2>
      <a:accent3>
        <a:srgbClr val="0070C0"/>
      </a:accent3>
      <a:accent4>
        <a:srgbClr val="75B5E4"/>
      </a:accent4>
      <a:accent5>
        <a:srgbClr val="2683C6"/>
      </a:accent5>
      <a:accent6>
        <a:srgbClr val="75B5E4"/>
      </a:accent6>
      <a:hlink>
        <a:srgbClr val="58B6C0"/>
      </a:hlink>
      <a:folHlink>
        <a:srgbClr val="005390"/>
      </a:folHlink>
    </a:clrScheme>
    <a:fontScheme name="自定义设计方案">
      <a:majorFont>
        <a:latin typeface="Calibri Light"/>
        <a:ea typeface="宋体"/>
        <a:cs typeface=""/>
      </a:majorFont>
      <a:minorFont>
        <a:latin typeface="Calibri"/>
        <a:ea typeface="宋体"/>
        <a:cs typeface=""/>
      </a:minorFont>
    </a:fontScheme>
    <a:fmtScheme name="Office">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false" compatLnSpc="true"/>
      <a:lstStyle>
        <a:def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false" compatLnSpc="true"/>
      <a:lstStyle>
        <a:def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自定义设计方案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8230</Words>
  <Application>WPS 演示</Application>
  <PresentationFormat>宽屏</PresentationFormat>
  <Paragraphs>671</Paragraphs>
  <Slides>56</Slides>
  <Notes>24</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56</vt:i4>
      </vt:variant>
    </vt:vector>
  </HeadingPairs>
  <TitlesOfParts>
    <vt:vector size="76" baseType="lpstr">
      <vt:lpstr>Arial</vt:lpstr>
      <vt:lpstr>宋体</vt:lpstr>
      <vt:lpstr>Wingdings</vt:lpstr>
      <vt:lpstr>Calibri</vt:lpstr>
      <vt:lpstr>Calibri Light</vt:lpstr>
      <vt:lpstr>微软雅黑</vt:lpstr>
      <vt:lpstr>方正楷体简体</vt:lpstr>
      <vt:lpstr>Impact</vt:lpstr>
      <vt:lpstr>造字工房悦黑演示版常规体</vt:lpstr>
      <vt:lpstr>Gill Sans</vt:lpstr>
      <vt:lpstr>U.S. 101</vt:lpstr>
      <vt:lpstr>URW Bookman</vt:lpstr>
      <vt:lpstr>Roboto</vt:lpstr>
      <vt:lpstr>Open Sans Light</vt:lpstr>
      <vt:lpstr>Open Sans</vt:lpstr>
      <vt:lpstr>Wingdings</vt:lpstr>
      <vt:lpstr>黑体</vt:lpstr>
      <vt:lpstr>Arial Unicode MS</vt:lpstr>
      <vt:lpstr>方正黑体_GBK</vt:lpstr>
      <vt:lpstr>千图网海量PPT模板www.58pic.com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y</cp:lastModifiedBy>
  <cp:revision>200</cp:revision>
  <dcterms:created xsi:type="dcterms:W3CDTF">2023-09-18T09:04:07Z</dcterms:created>
  <dcterms:modified xsi:type="dcterms:W3CDTF">2023-09-18T09:04:07Z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2052-11.8.2.10534</vt:lpwstr>
  </property>
  <property fmtid="{D5CDD505-2E9C-101B-9397-08002B2CF9AE}" pid="3" name="name">
    <vt:lpwstr>zPEg8nTYF159641.ppt</vt:lpwstr>
  </property>
  <property fmtid="{D5CDD505-2E9C-101B-9397-08002B2CF9AE}" pid="4" name="fileid">
    <vt:lpwstr>523738</vt:lpwstr>
  </property>
  <property fmtid="{D5CDD505-2E9C-101B-9397-08002B2CF9AE}" pid="5" name="ICV">
    <vt:lpwstr>7E452CC6E33E49D1B7AC912A894FC6F2_13</vt:lpwstr>
  </property>
</Properties>
</file>