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478" r:id="rId3"/>
    <p:sldId id="486" r:id="rId4"/>
    <p:sldId id="480" r:id="rId5"/>
    <p:sldId id="489" r:id="rId6"/>
    <p:sldId id="518" r:id="rId7"/>
    <p:sldId id="520" r:id="rId8"/>
    <p:sldId id="519" r:id="rId9"/>
    <p:sldId id="521" r:id="rId10"/>
    <p:sldId id="522" r:id="rId11"/>
    <p:sldId id="554" r:id="rId13"/>
    <p:sldId id="556" r:id="rId14"/>
    <p:sldId id="555" r:id="rId15"/>
    <p:sldId id="557" r:id="rId16"/>
    <p:sldId id="558" r:id="rId17"/>
    <p:sldId id="559" r:id="rId18"/>
    <p:sldId id="560" r:id="rId19"/>
    <p:sldId id="561" r:id="rId20"/>
    <p:sldId id="562" r:id="rId21"/>
    <p:sldId id="563" r:id="rId22"/>
    <p:sldId id="564" r:id="rId23"/>
    <p:sldId id="565" r:id="rId24"/>
    <p:sldId id="566" r:id="rId25"/>
    <p:sldId id="567" r:id="rId26"/>
    <p:sldId id="569" r:id="rId27"/>
    <p:sldId id="568" r:id="rId28"/>
    <p:sldId id="570" r:id="rId29"/>
    <p:sldId id="571" r:id="rId30"/>
    <p:sldId id="572" r:id="rId31"/>
    <p:sldId id="573" r:id="rId32"/>
    <p:sldId id="574" r:id="rId33"/>
    <p:sldId id="575" r:id="rId34"/>
    <p:sldId id="634" r:id="rId35"/>
    <p:sldId id="638" r:id="rId36"/>
    <p:sldId id="639" r:id="rId37"/>
    <p:sldId id="640" r:id="rId38"/>
    <p:sldId id="672" r:id="rId39"/>
    <p:sldId id="635" r:id="rId40"/>
    <p:sldId id="636" r:id="rId41"/>
    <p:sldId id="637" r:id="rId42"/>
    <p:sldId id="578" r:id="rId43"/>
    <p:sldId id="579" r:id="rId44"/>
    <p:sldId id="580" r:id="rId45"/>
    <p:sldId id="581" r:id="rId46"/>
    <p:sldId id="582" r:id="rId47"/>
    <p:sldId id="583" r:id="rId48"/>
    <p:sldId id="584" r:id="rId49"/>
    <p:sldId id="671" r:id="rId50"/>
    <p:sldId id="586" r:id="rId51"/>
    <p:sldId id="585" r:id="rId52"/>
    <p:sldId id="704" r:id="rId53"/>
    <p:sldId id="616" r:id="rId54"/>
    <p:sldId id="617" r:id="rId55"/>
    <p:sldId id="618" r:id="rId56"/>
    <p:sldId id="619" r:id="rId57"/>
    <p:sldId id="620" r:id="rId58"/>
    <p:sldId id="621" r:id="rId59"/>
    <p:sldId id="622" r:id="rId60"/>
    <p:sldId id="623" r:id="rId61"/>
    <p:sldId id="624" r:id="rId62"/>
    <p:sldId id="625" r:id="rId63"/>
    <p:sldId id="626" r:id="rId64"/>
    <p:sldId id="628" r:id="rId65"/>
    <p:sldId id="627" r:id="rId66"/>
    <p:sldId id="629" r:id="rId67"/>
    <p:sldId id="630" r:id="rId68"/>
    <p:sldId id="632" r:id="rId69"/>
    <p:sldId id="633" r:id="rId70"/>
    <p:sldId id="505" r:id="rId71"/>
  </p:sldIdLst>
  <p:sldSz cx="12192000" cy="6858000"/>
  <p:notesSz cx="6858000" cy="9144000"/>
  <p:embeddedFontLst>
    <p:embeddedFont>
      <p:font typeface="思源黑体 CN Bold" panose="020B0800000000000000" pitchFamily="34" charset="-122"/>
      <p:bold r:id="rId75"/>
    </p:embeddedFont>
    <p:embeddedFont>
      <p:font typeface="微软雅黑" panose="020B0503020204020204" pitchFamily="34" charset="-122"/>
      <p:regular r:id="rId76"/>
    </p:embeddedFont>
    <p:embeddedFont>
      <p:font typeface="Calibri" panose="020F0502020204030204" charset="0"/>
      <p:regular r:id="rId77"/>
      <p:bold r:id="rId78"/>
      <p:italic r:id="rId79"/>
      <p:boldItalic r:id="rId80"/>
    </p:embeddedFont>
    <p:embeddedFont>
      <p:font typeface="华文新魏" panose="02010800040101010101" charset="-122"/>
      <p:regular r:id="rId81"/>
    </p:embeddedFont>
  </p:embeddedFontLst>
  <p:custDataLst>
    <p:tags r:id="rId8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0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355C"/>
    <a:srgbClr val="3187C6"/>
    <a:srgbClr val="F7C15D"/>
    <a:srgbClr val="DDECF7"/>
    <a:srgbClr val="F2F2F2"/>
    <a:srgbClr val="CDE3F3"/>
    <a:srgbClr val="004A82"/>
    <a:srgbClr val="65A7D9"/>
    <a:srgbClr val="1D4D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7" autoAdjust="0"/>
    <p:restoredTop sz="94660"/>
  </p:normalViewPr>
  <p:slideViewPr>
    <p:cSldViewPr snapToGrid="0">
      <p:cViewPr varScale="1">
        <p:scale>
          <a:sx n="61" d="100"/>
          <a:sy n="61" d="100"/>
        </p:scale>
        <p:origin x="78" y="948"/>
      </p:cViewPr>
      <p:guideLst>
        <p:guide orient="horz" pos="2160"/>
        <p:guide pos="1067"/>
      </p:guideLst>
    </p:cSldViewPr>
  </p:slideViewPr>
  <p:notesTextViewPr>
    <p:cViewPr>
      <p:scale>
        <a:sx n="1" d="1"/>
        <a:sy n="1" d="1"/>
      </p:scale>
      <p:origin x="0" y="0"/>
    </p:cViewPr>
  </p:notesTextViewPr>
  <p:sorterViewPr>
    <p:cViewPr>
      <p:scale>
        <a:sx n="128" d="100"/>
        <a:sy n="128" d="100"/>
      </p:scale>
      <p:origin x="0" y="-1574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2" Type="http://schemas.openxmlformats.org/officeDocument/2006/relationships/tags" Target="tags/tag3.xml"/><Relationship Id="rId81" Type="http://schemas.openxmlformats.org/officeDocument/2006/relationships/font" Target="fonts/font7.fntdata"/><Relationship Id="rId80" Type="http://schemas.openxmlformats.org/officeDocument/2006/relationships/font" Target="fonts/font6.fntdata"/><Relationship Id="rId8" Type="http://schemas.openxmlformats.org/officeDocument/2006/relationships/slide" Target="slides/slide6.xml"/><Relationship Id="rId79" Type="http://schemas.openxmlformats.org/officeDocument/2006/relationships/font" Target="fonts/font5.fntdata"/><Relationship Id="rId78" Type="http://schemas.openxmlformats.org/officeDocument/2006/relationships/font" Target="fonts/font4.fntdata"/><Relationship Id="rId77" Type="http://schemas.openxmlformats.org/officeDocument/2006/relationships/font" Target="fonts/font3.fntdata"/><Relationship Id="rId76" Type="http://schemas.openxmlformats.org/officeDocument/2006/relationships/font" Target="fonts/font2.fntdata"/><Relationship Id="rId75" Type="http://schemas.openxmlformats.org/officeDocument/2006/relationships/font" Target="fonts/font1.fntdata"/><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局属单位企业性质采购可不公开采购意向</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F1720F0-B823-4B60-8E45-2EA48F4D966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42DCE8-BB96-407C-A723-39F591FD62D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F1720F0-B823-4B60-8E45-2EA48F4D966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42DCE8-BB96-407C-A723-39F591FD62D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F1720F0-B823-4B60-8E45-2EA48F4D966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42DCE8-BB96-407C-A723-39F591FD62DF}"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F1720F0-B823-4B60-8E45-2EA48F4D966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42DCE8-BB96-407C-A723-39F591FD62DF}"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F1720F0-B823-4B60-8E45-2EA48F4D966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42DCE8-BB96-407C-A723-39F591FD62D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9" name="图文框 18"/>
          <p:cNvSpPr/>
          <p:nvPr userDrawn="1"/>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userDrawn="1"/>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1" name="矩形 20"/>
          <p:cNvSpPr/>
          <p:nvPr userDrawn="1"/>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矩形 21"/>
          <p:cNvSpPr/>
          <p:nvPr userDrawn="1"/>
        </p:nvSpPr>
        <p:spPr>
          <a:xfrm>
            <a:off x="936936" y="688150"/>
            <a:ext cx="474870" cy="495584"/>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nvGrpSpPr>
          <p:cNvPr id="24" name="组合 23"/>
          <p:cNvGrpSpPr/>
          <p:nvPr userDrawn="1"/>
        </p:nvGrpSpPr>
        <p:grpSpPr>
          <a:xfrm>
            <a:off x="-913511" y="-1730840"/>
            <a:ext cx="13957141" cy="10476193"/>
            <a:chOff x="-913511" y="-1730840"/>
            <a:chExt cx="13957141" cy="10476193"/>
          </a:xfrm>
        </p:grpSpPr>
        <p:sp>
          <p:nvSpPr>
            <p:cNvPr id="25" name="斜纹 2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6" name="斜纹 25"/>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7" name="斜纹 26"/>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8" name="斜纹 27"/>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文框 5"/>
          <p:cNvSpPr/>
          <p:nvPr userDrawn="1"/>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7" name="图文框 6"/>
          <p:cNvSpPr/>
          <p:nvPr userDrawn="1"/>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 name="矩形 7"/>
          <p:cNvSpPr/>
          <p:nvPr userDrawn="1"/>
        </p:nvSpPr>
        <p:spPr>
          <a:xfrm>
            <a:off x="9355728" y="734801"/>
            <a:ext cx="1121505" cy="1121505"/>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9" name="矩形 8"/>
          <p:cNvSpPr/>
          <p:nvPr userDrawn="1"/>
        </p:nvSpPr>
        <p:spPr>
          <a:xfrm>
            <a:off x="10694250" y="1183734"/>
            <a:ext cx="906656" cy="90665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10" name="矩形 9"/>
          <p:cNvSpPr/>
          <p:nvPr userDrawn="1"/>
        </p:nvSpPr>
        <p:spPr>
          <a:xfrm>
            <a:off x="11081859" y="3343888"/>
            <a:ext cx="906656" cy="90665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11" name="矩形 10"/>
          <p:cNvSpPr/>
          <p:nvPr userDrawn="1"/>
        </p:nvSpPr>
        <p:spPr>
          <a:xfrm>
            <a:off x="1011796" y="994551"/>
            <a:ext cx="672573" cy="672573"/>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12" name="矩形 11"/>
          <p:cNvSpPr/>
          <p:nvPr userDrawn="1"/>
        </p:nvSpPr>
        <p:spPr>
          <a:xfrm>
            <a:off x="1495193" y="5120532"/>
            <a:ext cx="1121505" cy="1121505"/>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13" name="矩形 12"/>
          <p:cNvSpPr/>
          <p:nvPr userDrawn="1"/>
        </p:nvSpPr>
        <p:spPr>
          <a:xfrm>
            <a:off x="623171" y="401820"/>
            <a:ext cx="906656" cy="90665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14" name="矩形 13"/>
          <p:cNvSpPr/>
          <p:nvPr userDrawn="1"/>
        </p:nvSpPr>
        <p:spPr>
          <a:xfrm>
            <a:off x="2023905" y="5898758"/>
            <a:ext cx="672573" cy="672573"/>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15" name="矩形 14"/>
          <p:cNvSpPr/>
          <p:nvPr userDrawn="1"/>
        </p:nvSpPr>
        <p:spPr>
          <a:xfrm>
            <a:off x="796108" y="4367027"/>
            <a:ext cx="906657" cy="90665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16" name="斜纹 15"/>
          <p:cNvSpPr/>
          <p:nvPr userDrawn="1"/>
        </p:nvSpPr>
        <p:spPr>
          <a:xfrm rot="18776160" flipH="1">
            <a:off x="-1805110" y="6254702"/>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17" name="斜纹 16"/>
          <p:cNvSpPr/>
          <p:nvPr userDrawn="1"/>
        </p:nvSpPr>
        <p:spPr>
          <a:xfrm rot="18776160" flipH="1">
            <a:off x="-2100751" y="6722066"/>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18" name="斜纹 17"/>
          <p:cNvSpPr/>
          <p:nvPr userDrawn="1"/>
        </p:nvSpPr>
        <p:spPr>
          <a:xfrm rot="7976160" flipH="1">
            <a:off x="9786700" y="68799"/>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19" name="斜纹 18"/>
          <p:cNvSpPr/>
          <p:nvPr userDrawn="1"/>
        </p:nvSpPr>
        <p:spPr>
          <a:xfrm rot="7976160" flipH="1">
            <a:off x="10434646" y="-740523"/>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4" name="矩形 23"/>
          <p:cNvSpPr/>
          <p:nvPr userDrawn="1"/>
        </p:nvSpPr>
        <p:spPr>
          <a:xfrm>
            <a:off x="10162194" y="1753182"/>
            <a:ext cx="906657" cy="90665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F1720F0-B823-4B60-8E45-2EA48F4D966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42DCE8-BB96-407C-A723-39F591FD62D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F1720F0-B823-4B60-8E45-2EA48F4D966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42DCE8-BB96-407C-A723-39F591FD62D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F1720F0-B823-4B60-8E45-2EA48F4D966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42DCE8-BB96-407C-A723-39F591FD62D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F1720F0-B823-4B60-8E45-2EA48F4D966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42DCE8-BB96-407C-A723-39F591FD62D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F1720F0-B823-4B60-8E45-2EA48F4D966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42DCE8-BB96-407C-A723-39F591FD62D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F1720F0-B823-4B60-8E45-2EA48F4D966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42DCE8-BB96-407C-A723-39F591FD62D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720F0-B823-4B60-8E45-2EA48F4D966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2DCE8-BB96-407C-A723-39F591FD62D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9.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31.png"/><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9.xml"/><Relationship Id="rId2" Type="http://schemas.openxmlformats.org/officeDocument/2006/relationships/image" Target="../media/image37.png"/><Relationship Id="rId1" Type="http://schemas.openxmlformats.org/officeDocument/2006/relationships/tags" Target="../tags/tag1.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9.xml"/><Relationship Id="rId2" Type="http://schemas.openxmlformats.org/officeDocument/2006/relationships/image" Target="../media/image38.png"/><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image" Target="../media/image41.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9.xml"/><Relationship Id="rId2" Type="http://schemas.openxmlformats.org/officeDocument/2006/relationships/image" Target="../media/image43.png"/><Relationship Id="rId1"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48.png"/><Relationship Id="rId1"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0.jpeg"/><Relationship Id="rId1"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2.png"/><Relationship Id="rId1" Type="http://schemas.openxmlformats.org/officeDocument/2006/relationships/image" Target="../media/image51.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3.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3.png"/><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image" Target="../media/image56.pn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9.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9.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9.xml"/><Relationship Id="rId2" Type="http://schemas.openxmlformats.org/officeDocument/2006/relationships/image" Target="../media/image64.png"/><Relationship Id="rId1"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image" Target="../media/image65.png"/></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9.xml"/><Relationship Id="rId2" Type="http://schemas.openxmlformats.org/officeDocument/2006/relationships/image" Target="../media/image67.png"/><Relationship Id="rId1"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image" Target="../media/image7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xml"/><Relationship Id="rId1" Type="http://schemas.openxmlformats.org/officeDocument/2006/relationships/image" Target="../media/image7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7" name="矩形 26"/>
          <p:cNvSpPr/>
          <p:nvPr/>
        </p:nvSpPr>
        <p:spPr>
          <a:xfrm>
            <a:off x="9355728" y="734801"/>
            <a:ext cx="1121505" cy="1121505"/>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8" name="矩形 27"/>
          <p:cNvSpPr/>
          <p:nvPr/>
        </p:nvSpPr>
        <p:spPr>
          <a:xfrm>
            <a:off x="10694250" y="1183734"/>
            <a:ext cx="906656" cy="90665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9" name="矩形 28"/>
          <p:cNvSpPr/>
          <p:nvPr/>
        </p:nvSpPr>
        <p:spPr>
          <a:xfrm>
            <a:off x="11081859" y="3343888"/>
            <a:ext cx="906656" cy="90665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1011796" y="994551"/>
            <a:ext cx="672573" cy="672573"/>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4" name="矩形 33"/>
          <p:cNvSpPr/>
          <p:nvPr/>
        </p:nvSpPr>
        <p:spPr>
          <a:xfrm>
            <a:off x="1495193" y="5120532"/>
            <a:ext cx="1121505" cy="1121505"/>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1" y="401820"/>
            <a:ext cx="906656" cy="90665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6" name="矩形 35"/>
          <p:cNvSpPr/>
          <p:nvPr/>
        </p:nvSpPr>
        <p:spPr>
          <a:xfrm>
            <a:off x="2023905" y="5898758"/>
            <a:ext cx="672573" cy="672573"/>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7" name="矩形 36"/>
          <p:cNvSpPr/>
          <p:nvPr/>
        </p:nvSpPr>
        <p:spPr>
          <a:xfrm>
            <a:off x="796108" y="4367027"/>
            <a:ext cx="906657" cy="90665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8" name="斜纹 37"/>
          <p:cNvSpPr/>
          <p:nvPr/>
        </p:nvSpPr>
        <p:spPr>
          <a:xfrm rot="18776160" flipH="1">
            <a:off x="-1805110" y="6254702"/>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9" name="斜纹 38"/>
          <p:cNvSpPr/>
          <p:nvPr/>
        </p:nvSpPr>
        <p:spPr>
          <a:xfrm rot="18776160" flipH="1">
            <a:off x="-2100751" y="6722066"/>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4" name="斜纹 43"/>
          <p:cNvSpPr/>
          <p:nvPr/>
        </p:nvSpPr>
        <p:spPr>
          <a:xfrm rot="7976160" flipH="1">
            <a:off x="9786700" y="14251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5" name="斜纹 44"/>
          <p:cNvSpPr/>
          <p:nvPr/>
        </p:nvSpPr>
        <p:spPr>
          <a:xfrm rot="7976160" flipH="1">
            <a:off x="10434646" y="-740523"/>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7" name="文本框 46"/>
          <p:cNvSpPr txBox="1"/>
          <p:nvPr/>
        </p:nvSpPr>
        <p:spPr>
          <a:xfrm>
            <a:off x="3256596" y="2317725"/>
            <a:ext cx="5694680" cy="922020"/>
          </a:xfrm>
          <a:prstGeom prst="rect">
            <a:avLst/>
          </a:prstGeom>
          <a:noFill/>
        </p:spPr>
        <p:txBody>
          <a:bodyPr wrap="none" rtlCol="0">
            <a:spAutoFit/>
          </a:bodyPr>
          <a:lstStyle/>
          <a:p>
            <a:r>
              <a:rPr lang="zh-CN" altLang="en-US" sz="5400" b="1" dirty="0">
                <a:solidFill>
                  <a:srgbClr val="123046"/>
                </a:solidFill>
                <a:ea typeface="思源黑体 CN Bold" panose="020B0800000000000000" pitchFamily="34" charset="-122"/>
              </a:rPr>
              <a:t>采购项目委托简介</a:t>
            </a:r>
            <a:endParaRPr lang="zh-CN" altLang="en-US" sz="5400" b="1" dirty="0">
              <a:solidFill>
                <a:srgbClr val="123046"/>
              </a:solidFill>
              <a:ea typeface="思源黑体 CN Bold" panose="020B0800000000000000" pitchFamily="34" charset="-122"/>
            </a:endParaRPr>
          </a:p>
        </p:txBody>
      </p:sp>
      <p:sp>
        <p:nvSpPr>
          <p:cNvPr id="52" name="文本框 51"/>
          <p:cNvSpPr txBox="1"/>
          <p:nvPr/>
        </p:nvSpPr>
        <p:spPr>
          <a:xfrm>
            <a:off x="4111779" y="3906830"/>
            <a:ext cx="5448935" cy="460375"/>
          </a:xfrm>
          <a:prstGeom prst="rect">
            <a:avLst/>
          </a:prstGeom>
          <a:noFill/>
        </p:spPr>
        <p:txBody>
          <a:bodyPr wrap="none" rtlCol="0">
            <a:spAutoFit/>
          </a:bodyPr>
          <a:lstStyle/>
          <a:p>
            <a:r>
              <a:rPr lang="zh-CN" altLang="en-US" sz="2400" dirty="0">
                <a:solidFill>
                  <a:srgbClr val="0B1D2B"/>
                </a:solidFill>
              </a:rPr>
              <a:t>中央国家机关政府采购中心</a:t>
            </a:r>
            <a:r>
              <a:rPr lang="en-US" altLang="zh-CN" sz="2400" dirty="0">
                <a:solidFill>
                  <a:srgbClr val="0B1D2B"/>
                </a:solidFill>
              </a:rPr>
              <a:t> </a:t>
            </a:r>
            <a:r>
              <a:rPr lang="zh-CN" altLang="en-US" sz="2400" dirty="0">
                <a:solidFill>
                  <a:srgbClr val="0B1D2B"/>
                </a:solidFill>
              </a:rPr>
              <a:t>综合业务处</a:t>
            </a:r>
            <a:endParaRPr lang="zh-CN" altLang="en-US" sz="2400" dirty="0">
              <a:solidFill>
                <a:srgbClr val="0B1D2B"/>
              </a:solidFill>
            </a:endParaRPr>
          </a:p>
        </p:txBody>
      </p:sp>
      <p:sp>
        <p:nvSpPr>
          <p:cNvPr id="33" name="矩形 32"/>
          <p:cNvSpPr/>
          <p:nvPr/>
        </p:nvSpPr>
        <p:spPr>
          <a:xfrm>
            <a:off x="10162194" y="1753182"/>
            <a:ext cx="906657" cy="90665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8" name="矩形 27"/>
          <p:cNvSpPr/>
          <p:nvPr/>
        </p:nvSpPr>
        <p:spPr>
          <a:xfrm>
            <a:off x="10694250" y="1183734"/>
            <a:ext cx="906656" cy="90665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1011796" y="994551"/>
            <a:ext cx="707886" cy="707886"/>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4" name="矩形 33"/>
          <p:cNvSpPr/>
          <p:nvPr/>
        </p:nvSpPr>
        <p:spPr>
          <a:xfrm>
            <a:off x="1259382" y="5378166"/>
            <a:ext cx="803686" cy="80368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1" y="401820"/>
            <a:ext cx="954259" cy="954259"/>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7" name="矩形 36"/>
          <p:cNvSpPr/>
          <p:nvPr/>
        </p:nvSpPr>
        <p:spPr>
          <a:xfrm>
            <a:off x="494205" y="5573345"/>
            <a:ext cx="906657" cy="90665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nvGrpSpPr>
          <p:cNvPr id="2" name="组合 1"/>
          <p:cNvGrpSpPr/>
          <p:nvPr/>
        </p:nvGrpSpPr>
        <p:grpSpPr>
          <a:xfrm>
            <a:off x="96241" y="1246768"/>
            <a:ext cx="11620249" cy="5735092"/>
            <a:chOff x="96241" y="1246768"/>
            <a:chExt cx="11620249" cy="5735092"/>
          </a:xfrm>
        </p:grpSpPr>
        <p:sp>
          <p:nvSpPr>
            <p:cNvPr id="38" name="斜纹 37"/>
            <p:cNvSpPr/>
            <p:nvPr/>
          </p:nvSpPr>
          <p:spPr>
            <a:xfrm rot="18776160" flipH="1">
              <a:off x="-792370" y="4591012"/>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9" name="斜纹 38"/>
            <p:cNvSpPr/>
            <p:nvPr/>
          </p:nvSpPr>
          <p:spPr>
            <a:xfrm rot="18776160" flipH="1">
              <a:off x="-1088011" y="5058376"/>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4" name="斜纹 43"/>
            <p:cNvSpPr/>
            <p:nvPr/>
          </p:nvSpPr>
          <p:spPr>
            <a:xfrm rot="7976160" flipH="1">
              <a:off x="9793007" y="2431020"/>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5" name="斜纹 44"/>
            <p:cNvSpPr/>
            <p:nvPr/>
          </p:nvSpPr>
          <p:spPr>
            <a:xfrm rot="7976160" flipH="1">
              <a:off x="9680608" y="2784963"/>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sp>
        <p:nvSpPr>
          <p:cNvPr id="33" name="矩形 32"/>
          <p:cNvSpPr/>
          <p:nvPr/>
        </p:nvSpPr>
        <p:spPr>
          <a:xfrm>
            <a:off x="11274186" y="1716110"/>
            <a:ext cx="729687" cy="72968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nvGrpSpPr>
          <p:cNvPr id="52" name="组合 51"/>
          <p:cNvGrpSpPr/>
          <p:nvPr/>
        </p:nvGrpSpPr>
        <p:grpSpPr>
          <a:xfrm>
            <a:off x="3870262" y="2747660"/>
            <a:ext cx="963124" cy="963124"/>
            <a:chOff x="4082280" y="2326963"/>
            <a:chExt cx="963124" cy="963124"/>
          </a:xfrm>
        </p:grpSpPr>
        <p:sp>
          <p:nvSpPr>
            <p:cNvPr id="71" name="矩形 70"/>
            <p:cNvSpPr/>
            <p:nvPr/>
          </p:nvSpPr>
          <p:spPr>
            <a:xfrm rot="2700000">
              <a:off x="4082280" y="2326963"/>
              <a:ext cx="963124" cy="963124"/>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72" name="文本框 71"/>
            <p:cNvSpPr txBox="1"/>
            <p:nvPr/>
          </p:nvSpPr>
          <p:spPr>
            <a:xfrm>
              <a:off x="4088095" y="2453411"/>
              <a:ext cx="746760" cy="706755"/>
            </a:xfrm>
            <a:prstGeom prst="rect">
              <a:avLst/>
            </a:prstGeom>
            <a:noFill/>
          </p:spPr>
          <p:txBody>
            <a:bodyPr wrap="none" rtlCol="0">
              <a:spAutoFit/>
            </a:bodyPr>
            <a:lstStyle/>
            <a:p>
              <a:r>
                <a:rPr lang="en-US" altLang="zh-CN" sz="4000" i="1" dirty="0">
                  <a:solidFill>
                    <a:schemeClr val="bg1"/>
                  </a:solidFill>
                </a:rPr>
                <a:t>02</a:t>
              </a:r>
              <a:endParaRPr lang="zh-CN" altLang="en-US" sz="4000" i="1" dirty="0">
                <a:solidFill>
                  <a:schemeClr val="bg1"/>
                </a:solidFill>
              </a:endParaRPr>
            </a:p>
          </p:txBody>
        </p:sp>
      </p:grpSp>
      <p:sp>
        <p:nvSpPr>
          <p:cNvPr id="70" name="文本框 69"/>
          <p:cNvSpPr txBox="1"/>
          <p:nvPr/>
        </p:nvSpPr>
        <p:spPr>
          <a:xfrm>
            <a:off x="5273483" y="3301688"/>
            <a:ext cx="3383280" cy="645160"/>
          </a:xfrm>
          <a:prstGeom prst="rect">
            <a:avLst/>
          </a:prstGeom>
          <a:noFill/>
        </p:spPr>
        <p:txBody>
          <a:bodyPr wrap="none" rtlCol="0">
            <a:spAutoFit/>
          </a:bodyPr>
          <a:lstStyle/>
          <a:p>
            <a:r>
              <a:rPr lang="zh-CN" altLang="en-US" sz="3600" dirty="0"/>
              <a:t>货物、服务委托</a:t>
            </a:r>
            <a:endParaRPr lang="zh-CN" altLang="en-US" sz="3600" dirty="0"/>
          </a:p>
        </p:txBody>
      </p:sp>
      <p:sp>
        <p:nvSpPr>
          <p:cNvPr id="8" name="文本框 7"/>
          <p:cNvSpPr txBox="1"/>
          <p:nvPr/>
        </p:nvSpPr>
        <p:spPr>
          <a:xfrm>
            <a:off x="5309711" y="2442419"/>
            <a:ext cx="2955290" cy="922020"/>
          </a:xfrm>
          <a:prstGeom prst="rect">
            <a:avLst/>
          </a:prstGeom>
          <a:noFill/>
        </p:spPr>
        <p:txBody>
          <a:bodyPr wrap="none" rtlCol="0">
            <a:spAutoFit/>
          </a:bodyPr>
          <a:lstStyle/>
          <a:p>
            <a:r>
              <a:rPr lang="en-US" altLang="zh-CN" sz="5400" dirty="0">
                <a:solidFill>
                  <a:srgbClr val="F7C15D"/>
                </a:solidFill>
              </a:rPr>
              <a:t>PART 02</a:t>
            </a:r>
            <a:endParaRPr lang="zh-CN" altLang="en-US" sz="5400" dirty="0">
              <a:solidFill>
                <a:srgbClr val="F7C15D"/>
              </a:solidFill>
            </a:endParaRPr>
          </a:p>
        </p:txBody>
      </p:sp>
      <p:cxnSp>
        <p:nvCxnSpPr>
          <p:cNvPr id="11" name="直接连接符 10"/>
          <p:cNvCxnSpPr/>
          <p:nvPr/>
        </p:nvCxnSpPr>
        <p:spPr>
          <a:xfrm>
            <a:off x="5273135" y="3228536"/>
            <a:ext cx="2954655" cy="0"/>
          </a:xfrm>
          <a:prstGeom prst="line">
            <a:avLst/>
          </a:prstGeom>
          <a:ln w="25400">
            <a:solidFill>
              <a:srgbClr val="3187C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8" y="693555"/>
            <a:ext cx="2926080" cy="460375"/>
          </a:xfrm>
          <a:prstGeom prst="rect">
            <a:avLst/>
          </a:prstGeom>
          <a:noFill/>
        </p:spPr>
        <p:txBody>
          <a:bodyPr wrap="none" rtlCol="0">
            <a:spAutoFit/>
          </a:bodyPr>
          <a:lstStyle/>
          <a:p>
            <a:pPr algn="l"/>
            <a:r>
              <a:rPr lang="zh-CN" altLang="en-US" sz="2400" dirty="0">
                <a:solidFill>
                  <a:srgbClr val="00355C"/>
                </a:solidFill>
              </a:rPr>
              <a:t>二、货物、服务委托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70" name="文本框 69"/>
          <p:cNvSpPr txBox="1"/>
          <p:nvPr/>
        </p:nvSpPr>
        <p:spPr>
          <a:xfrm>
            <a:off x="2098675" y="2534285"/>
            <a:ext cx="2533650" cy="1198880"/>
          </a:xfrm>
          <a:prstGeom prst="rect">
            <a:avLst/>
          </a:prstGeom>
          <a:noFill/>
        </p:spPr>
        <p:txBody>
          <a:bodyPr wrap="square" rtlCol="0">
            <a:spAutoFit/>
          </a:bodyPr>
          <a:p>
            <a:pPr algn="ctr"/>
            <a:r>
              <a:rPr lang="zh-CN" altLang="en-US" sz="3600" dirty="0"/>
              <a:t>货物、服务委托</a:t>
            </a:r>
            <a:endParaRPr lang="zh-CN" altLang="en-US" sz="3600" dirty="0"/>
          </a:p>
        </p:txBody>
      </p:sp>
      <p:sp>
        <p:nvSpPr>
          <p:cNvPr id="2" name="左大括号 1"/>
          <p:cNvSpPr/>
          <p:nvPr/>
        </p:nvSpPr>
        <p:spPr>
          <a:xfrm>
            <a:off x="5044440" y="2231390"/>
            <a:ext cx="498475" cy="195389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 name="文本框 3"/>
          <p:cNvSpPr txBox="1"/>
          <p:nvPr/>
        </p:nvSpPr>
        <p:spPr>
          <a:xfrm>
            <a:off x="5673725" y="1693545"/>
            <a:ext cx="3773805" cy="1568450"/>
          </a:xfrm>
          <a:prstGeom prst="rect">
            <a:avLst/>
          </a:prstGeom>
          <a:noFill/>
        </p:spPr>
        <p:txBody>
          <a:bodyPr wrap="square" rtlCol="0">
            <a:spAutoFit/>
          </a:bodyPr>
          <a:p>
            <a:pPr algn="ctr"/>
            <a:r>
              <a:rPr lang="zh-CN" altLang="en-US" sz="3200" dirty="0"/>
              <a:t>限额上（</a:t>
            </a:r>
            <a:r>
              <a:rPr lang="en-US" altLang="zh-CN" sz="3200" dirty="0"/>
              <a:t>100w</a:t>
            </a:r>
            <a:r>
              <a:rPr lang="zh-CN" altLang="en-US" sz="3200" dirty="0"/>
              <a:t>）</a:t>
            </a:r>
            <a:r>
              <a:rPr lang="en-US" altLang="zh-CN" sz="3200" dirty="0"/>
              <a:t>-</a:t>
            </a:r>
            <a:r>
              <a:rPr lang="zh-CN" altLang="en-US" sz="3200" dirty="0"/>
              <a:t>单独项目委托</a:t>
            </a:r>
            <a:endParaRPr lang="zh-CN" altLang="en-US" sz="3200" dirty="0"/>
          </a:p>
          <a:p>
            <a:pPr algn="ctr"/>
            <a:r>
              <a:rPr lang="zh-CN" altLang="en-US" sz="3200" dirty="0"/>
              <a:t>国</a:t>
            </a:r>
            <a:r>
              <a:rPr lang="en-US" altLang="zh-CN" sz="3200" dirty="0"/>
              <a:t>e</a:t>
            </a:r>
            <a:r>
              <a:rPr lang="zh-CN" altLang="en-US" sz="3200" dirty="0"/>
              <a:t>采</a:t>
            </a:r>
            <a:endParaRPr lang="zh-CN" altLang="en-US" sz="3200" dirty="0"/>
          </a:p>
        </p:txBody>
      </p:sp>
      <p:sp>
        <p:nvSpPr>
          <p:cNvPr id="6" name="文本框 5"/>
          <p:cNvSpPr txBox="1"/>
          <p:nvPr/>
        </p:nvSpPr>
        <p:spPr>
          <a:xfrm>
            <a:off x="5673725" y="3344545"/>
            <a:ext cx="3589020" cy="2799715"/>
          </a:xfrm>
          <a:prstGeom prst="rect">
            <a:avLst/>
          </a:prstGeom>
          <a:noFill/>
        </p:spPr>
        <p:txBody>
          <a:bodyPr wrap="square" rtlCol="0">
            <a:spAutoFit/>
          </a:bodyPr>
          <a:p>
            <a:pPr algn="ctr"/>
            <a:r>
              <a:rPr lang="zh-CN" altLang="en-US" sz="3200" dirty="0"/>
              <a:t>限额下（</a:t>
            </a:r>
            <a:r>
              <a:rPr lang="en-US" altLang="zh-CN" sz="3200" dirty="0"/>
              <a:t>100w</a:t>
            </a:r>
            <a:r>
              <a:rPr lang="zh-CN" altLang="en-US" sz="3200" dirty="0"/>
              <a:t>）</a:t>
            </a:r>
            <a:r>
              <a:rPr lang="en-US" altLang="zh-CN" sz="3200" dirty="0"/>
              <a:t>-</a:t>
            </a:r>
            <a:r>
              <a:rPr lang="zh-CN" altLang="en-US" sz="3200" dirty="0"/>
              <a:t>分散采购</a:t>
            </a:r>
            <a:endParaRPr lang="zh-CN" altLang="en-US" sz="3200" dirty="0"/>
          </a:p>
          <a:p>
            <a:pPr algn="ctr"/>
            <a:r>
              <a:rPr lang="zh-CN" sz="3200" dirty="0"/>
              <a:t>电子卖场</a:t>
            </a:r>
            <a:endParaRPr lang="zh-CN" sz="3200" dirty="0"/>
          </a:p>
          <a:p>
            <a:pPr algn="ctr"/>
            <a:r>
              <a:rPr lang="zh-CN" sz="2400" dirty="0"/>
              <a:t>定点采购</a:t>
            </a:r>
            <a:r>
              <a:rPr lang="en-US" altLang="zh-CN" sz="2400" dirty="0"/>
              <a:t>-</a:t>
            </a:r>
            <a:r>
              <a:rPr lang="zh-CN" altLang="en-US" sz="2400" dirty="0"/>
              <a:t>汽车</a:t>
            </a:r>
            <a:r>
              <a:rPr lang="zh-CN" altLang="en-US" sz="2400" dirty="0">
                <a:sym typeface="+mn-ea"/>
              </a:rPr>
              <a:t>维修、汽车加油</a:t>
            </a:r>
            <a:r>
              <a:rPr lang="zh-CN" altLang="en-US" sz="2400" dirty="0"/>
              <a:t>、印刷、家具</a:t>
            </a:r>
            <a:endParaRPr lang="zh-CN" sz="3200" dirty="0"/>
          </a:p>
          <a:p>
            <a:pPr algn="ctr"/>
            <a:r>
              <a:rPr lang="zh-CN" altLang="en-US" sz="3200" dirty="0"/>
              <a:t>见证服务</a:t>
            </a:r>
            <a:endParaRPr lang="zh-CN" alt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6" name="流程图: 手动输入 24"/>
          <p:cNvSpPr/>
          <p:nvPr/>
        </p:nvSpPr>
        <p:spPr>
          <a:xfrm rot="5400000" flipV="1">
            <a:off x="1788795" y="-955675"/>
            <a:ext cx="118110" cy="320929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190"/>
              <a:gd name="connsiteY0-2" fmla="*/ 527 h 8527"/>
              <a:gd name="connsiteX1-3" fmla="*/ 10190 w 10190"/>
              <a:gd name="connsiteY1-4" fmla="*/ 0 h 8527"/>
              <a:gd name="connsiteX2-5" fmla="*/ 10000 w 10190"/>
              <a:gd name="connsiteY2-6" fmla="*/ 8527 h 8527"/>
              <a:gd name="connsiteX3-7" fmla="*/ 0 w 10190"/>
              <a:gd name="connsiteY3-8" fmla="*/ 8527 h 8527"/>
              <a:gd name="connsiteX4-9" fmla="*/ 0 w 10190"/>
              <a:gd name="connsiteY4-10" fmla="*/ 527 h 852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90" h="8527">
                <a:moveTo>
                  <a:pt x="0" y="527"/>
                </a:moveTo>
                <a:lnTo>
                  <a:pt x="10190" y="0"/>
                </a:lnTo>
                <a:cubicBezTo>
                  <a:pt x="10127" y="2842"/>
                  <a:pt x="10063" y="5685"/>
                  <a:pt x="10000" y="8527"/>
                </a:cubicBezTo>
                <a:lnTo>
                  <a:pt x="0" y="8527"/>
                </a:lnTo>
                <a:lnTo>
                  <a:pt x="0" y="527"/>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b="1">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039620" y="1683385"/>
            <a:ext cx="7391400" cy="4360545"/>
          </a:xfrm>
          <a:prstGeom prst="rect">
            <a:avLst/>
          </a:prstGeom>
        </p:spPr>
      </p:pic>
      <p:sp>
        <p:nvSpPr>
          <p:cNvPr id="2" name="文本框 1"/>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sp>
        <p:nvSpPr>
          <p:cNvPr id="5" name="文本框 4"/>
          <p:cNvSpPr txBox="1"/>
          <p:nvPr/>
        </p:nvSpPr>
        <p:spPr>
          <a:xfrm>
            <a:off x="1709420" y="1153795"/>
            <a:ext cx="2980055" cy="368300"/>
          </a:xfrm>
          <a:prstGeom prst="rect">
            <a:avLst/>
          </a:prstGeom>
          <a:noFill/>
        </p:spPr>
        <p:txBody>
          <a:bodyPr wrap="square" rtlCol="0" anchor="t">
            <a:spAutoFit/>
          </a:bodyPr>
          <a:p>
            <a:r>
              <a:rPr lang="en-US" altLang="zh-CN"/>
              <a:t>1.</a:t>
            </a:r>
            <a:r>
              <a:rPr lang="zh-CN" altLang="en-US"/>
              <a:t>https://www.zycg.gov.cn/</a:t>
            </a:r>
            <a:endParaRPr lang="zh-CN" altLang="en-US"/>
          </a:p>
        </p:txBody>
      </p:sp>
      <p:sp>
        <p:nvSpPr>
          <p:cNvPr id="11" name="文本框 10"/>
          <p:cNvSpPr txBox="1"/>
          <p:nvPr/>
        </p:nvSpPr>
        <p:spPr>
          <a:xfrm>
            <a:off x="7072630" y="1198245"/>
            <a:ext cx="2980055" cy="368300"/>
          </a:xfrm>
          <a:prstGeom prst="rect">
            <a:avLst/>
          </a:prstGeom>
          <a:noFill/>
        </p:spPr>
        <p:txBody>
          <a:bodyPr wrap="square" rtlCol="0" anchor="t">
            <a:spAutoFit/>
          </a:bodyPr>
          <a:p>
            <a:r>
              <a:rPr lang="en-US" altLang="zh-CN"/>
              <a:t>2.</a:t>
            </a:r>
            <a:r>
              <a:rPr lang="zh-CN" altLang="en-US"/>
              <a:t>百度“中央政府采购网”</a:t>
            </a:r>
            <a:endParaRPr lang="zh-CN" altLang="en-US"/>
          </a:p>
        </p:txBody>
      </p:sp>
      <p:sp>
        <p:nvSpPr>
          <p:cNvPr id="12" name="矩形 11"/>
          <p:cNvSpPr/>
          <p:nvPr/>
        </p:nvSpPr>
        <p:spPr>
          <a:xfrm>
            <a:off x="5786755" y="4404995"/>
            <a:ext cx="1739265" cy="440055"/>
          </a:xfrm>
          <a:prstGeom prst="rect">
            <a:avLst/>
          </a:prstGeom>
          <a:noFill/>
          <a:ln>
            <a:solidFill>
              <a:srgbClr val="FF0000"/>
            </a:solidFill>
          </a:ln>
          <a:extLst>
            <a:ext uri="{909E8E84-426E-40DD-AFC4-6F175D3DCCD1}">
              <a14:hiddenFill xmlns:a14="http://schemas.microsoft.com/office/drawing/2010/main">
                <a:solidFill>
                  <a:srgbClr val="3187C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5867400" cy="460375"/>
          </a:xfrm>
          <a:prstGeom prst="rect">
            <a:avLst/>
          </a:prstGeom>
          <a:noFill/>
        </p:spPr>
        <p:txBody>
          <a:bodyPr wrap="square" rtlCol="0">
            <a:spAutoFit/>
          </a:bodyPr>
          <a:lstStyle/>
          <a:p>
            <a:r>
              <a:rPr lang="zh-CN" altLang="en-US" sz="2400" dirty="0">
                <a:solidFill>
                  <a:srgbClr val="00355C"/>
                </a:solidFill>
              </a:rPr>
              <a:t>二、货物、服务委托</a:t>
            </a:r>
            <a:r>
              <a:rPr lang="en-US" altLang="zh-CN" sz="2400" dirty="0">
                <a:solidFill>
                  <a:srgbClr val="00355C"/>
                </a:solidFill>
                <a:sym typeface="+mn-ea"/>
              </a:rPr>
              <a:t>-</a:t>
            </a:r>
            <a:r>
              <a:rPr lang="zh-CN" altLang="en-US" sz="2400" dirty="0">
                <a:solidFill>
                  <a:srgbClr val="00355C"/>
                </a:solidFill>
                <a:sym typeface="+mn-ea"/>
              </a:rPr>
              <a:t>单独项目委托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3" name="图片 2"/>
          <p:cNvPicPr>
            <a:picLocks noChangeAspect="1"/>
          </p:cNvPicPr>
          <p:nvPr/>
        </p:nvPicPr>
        <p:blipFill>
          <a:blip r:embed="rId1"/>
          <a:srcRect r="10555" b="23579"/>
          <a:stretch>
            <a:fillRect/>
          </a:stretch>
        </p:blipFill>
        <p:spPr>
          <a:xfrm>
            <a:off x="2230120" y="1484630"/>
            <a:ext cx="8860790" cy="4102735"/>
          </a:xfrm>
          <a:prstGeom prst="rect">
            <a:avLst/>
          </a:prstGeom>
        </p:spPr>
      </p:pic>
      <p:sp>
        <p:nvSpPr>
          <p:cNvPr id="7" name="文本框 6"/>
          <p:cNvSpPr txBox="1"/>
          <p:nvPr/>
        </p:nvSpPr>
        <p:spPr>
          <a:xfrm>
            <a:off x="1410970" y="2125345"/>
            <a:ext cx="732790" cy="3046095"/>
          </a:xfrm>
          <a:prstGeom prst="rect">
            <a:avLst/>
          </a:prstGeom>
          <a:noFill/>
        </p:spPr>
        <p:txBody>
          <a:bodyPr wrap="square" rtlCol="0">
            <a:spAutoFit/>
          </a:bodyPr>
          <a:p>
            <a:r>
              <a:rPr lang="zh-CN" altLang="en-US" sz="3200"/>
              <a:t>委托页面展示</a:t>
            </a:r>
            <a:endParaRPr lang="zh-CN" altLang="en-US" sz="3200"/>
          </a:p>
        </p:txBody>
      </p:sp>
      <p:sp>
        <p:nvSpPr>
          <p:cNvPr id="12" name="矩形 11"/>
          <p:cNvSpPr/>
          <p:nvPr/>
        </p:nvSpPr>
        <p:spPr>
          <a:xfrm>
            <a:off x="3119755" y="2333625"/>
            <a:ext cx="4855210" cy="1387475"/>
          </a:xfrm>
          <a:prstGeom prst="rect">
            <a:avLst/>
          </a:prstGeom>
          <a:noFill/>
          <a:ln>
            <a:solidFill>
              <a:srgbClr val="FF0000"/>
            </a:solidFill>
          </a:ln>
          <a:extLst>
            <a:ext uri="{909E8E84-426E-40DD-AFC4-6F175D3DCCD1}">
              <a14:hiddenFill xmlns:a14="http://schemas.microsoft.com/office/drawing/2010/main">
                <a:solidFill>
                  <a:srgbClr val="3187C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6" name="流程图: 手动输入 24"/>
          <p:cNvSpPr/>
          <p:nvPr/>
        </p:nvSpPr>
        <p:spPr>
          <a:xfrm rot="5400000" flipV="1">
            <a:off x="1788795" y="-955675"/>
            <a:ext cx="118110" cy="320929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190"/>
              <a:gd name="connsiteY0-2" fmla="*/ 527 h 8527"/>
              <a:gd name="connsiteX1-3" fmla="*/ 10190 w 10190"/>
              <a:gd name="connsiteY1-4" fmla="*/ 0 h 8527"/>
              <a:gd name="connsiteX2-5" fmla="*/ 10000 w 10190"/>
              <a:gd name="connsiteY2-6" fmla="*/ 8527 h 8527"/>
              <a:gd name="connsiteX3-7" fmla="*/ 0 w 10190"/>
              <a:gd name="connsiteY3-8" fmla="*/ 8527 h 8527"/>
              <a:gd name="connsiteX4-9" fmla="*/ 0 w 10190"/>
              <a:gd name="connsiteY4-10" fmla="*/ 527 h 852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90" h="8527">
                <a:moveTo>
                  <a:pt x="0" y="527"/>
                </a:moveTo>
                <a:lnTo>
                  <a:pt x="10190" y="0"/>
                </a:lnTo>
                <a:cubicBezTo>
                  <a:pt x="10127" y="2842"/>
                  <a:pt x="10063" y="5685"/>
                  <a:pt x="10000" y="8527"/>
                </a:cubicBezTo>
                <a:lnTo>
                  <a:pt x="0" y="8527"/>
                </a:lnTo>
                <a:lnTo>
                  <a:pt x="0" y="527"/>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b="1">
              <a:latin typeface="微软雅黑" panose="020B0503020204020204" pitchFamily="34" charset="-122"/>
              <a:ea typeface="微软雅黑" panose="020B0503020204020204" pitchFamily="34" charset="-122"/>
            </a:endParaRPr>
          </a:p>
        </p:txBody>
      </p:sp>
      <p:sp>
        <p:nvSpPr>
          <p:cNvPr id="2" name="文本框 1"/>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pic>
        <p:nvPicPr>
          <p:cNvPr id="4" name="图片 3" descr="2023-09-10_19-56-47"/>
          <p:cNvPicPr>
            <a:picLocks noChangeAspect="1"/>
          </p:cNvPicPr>
          <p:nvPr/>
        </p:nvPicPr>
        <p:blipFill>
          <a:blip r:embed="rId1"/>
          <a:stretch>
            <a:fillRect/>
          </a:stretch>
        </p:blipFill>
        <p:spPr>
          <a:xfrm>
            <a:off x="1066800" y="1212215"/>
            <a:ext cx="10058400" cy="47796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1"/>
          <p:cNvPicPr>
            <a:picLocks noChangeAspect="1"/>
          </p:cNvPicPr>
          <p:nvPr/>
        </p:nvPicPr>
        <p:blipFill>
          <a:blip r:embed="rId1"/>
          <a:srcRect r="48871"/>
          <a:stretch>
            <a:fillRect/>
          </a:stretch>
        </p:blipFill>
        <p:spPr>
          <a:xfrm>
            <a:off x="5340350" y="746125"/>
            <a:ext cx="5172710" cy="1950085"/>
          </a:xfrm>
          <a:prstGeom prst="rect">
            <a:avLst/>
          </a:prstGeom>
        </p:spPr>
      </p:pic>
      <p:pic>
        <p:nvPicPr>
          <p:cNvPr id="4" name="图片 3"/>
          <p:cNvPicPr>
            <a:picLocks noChangeAspect="1"/>
          </p:cNvPicPr>
          <p:nvPr/>
        </p:nvPicPr>
        <p:blipFill>
          <a:blip r:embed="rId2"/>
          <a:stretch>
            <a:fillRect/>
          </a:stretch>
        </p:blipFill>
        <p:spPr>
          <a:xfrm>
            <a:off x="5340350" y="2696210"/>
            <a:ext cx="1793875" cy="3423920"/>
          </a:xfrm>
          <a:prstGeom prst="rect">
            <a:avLst/>
          </a:prstGeom>
        </p:spPr>
      </p:pic>
      <p:sp>
        <p:nvSpPr>
          <p:cNvPr id="5" name="矩形 4"/>
          <p:cNvSpPr/>
          <p:nvPr/>
        </p:nvSpPr>
        <p:spPr>
          <a:xfrm>
            <a:off x="5340350" y="5550535"/>
            <a:ext cx="1807210" cy="635000"/>
          </a:xfrm>
          <a:prstGeom prst="rect">
            <a:avLst/>
          </a:prstGeom>
          <a:noFill/>
          <a:ln>
            <a:solidFill>
              <a:srgbClr val="FF0000"/>
            </a:solidFill>
          </a:ln>
          <a:extLst>
            <a:ext uri="{909E8E84-426E-40DD-AFC4-6F175D3DCCD1}">
              <a14:hiddenFill xmlns:a14="http://schemas.microsoft.com/office/drawing/2010/main">
                <a:solidFill>
                  <a:srgbClr val="3187C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263015" y="2398395"/>
            <a:ext cx="1046480" cy="2061210"/>
          </a:xfrm>
          <a:prstGeom prst="rect">
            <a:avLst/>
          </a:prstGeom>
          <a:noFill/>
        </p:spPr>
        <p:txBody>
          <a:bodyPr wrap="square" rtlCol="0">
            <a:spAutoFit/>
          </a:bodyPr>
          <a:p>
            <a:r>
              <a:rPr lang="zh-CN" altLang="en-US" sz="3200"/>
              <a:t>政府采购意向公开</a:t>
            </a:r>
            <a:endParaRPr lang="zh-CN" altLang="en-US" sz="3200"/>
          </a:p>
        </p:txBody>
      </p:sp>
      <p:pic>
        <p:nvPicPr>
          <p:cNvPr id="6" name="图片 5"/>
          <p:cNvPicPr>
            <a:picLocks noChangeAspect="1"/>
          </p:cNvPicPr>
          <p:nvPr/>
        </p:nvPicPr>
        <p:blipFill>
          <a:blip r:embed="rId3"/>
          <a:srcRect l="4539" r="23341"/>
          <a:stretch>
            <a:fillRect/>
          </a:stretch>
        </p:blipFill>
        <p:spPr>
          <a:xfrm>
            <a:off x="7379335" y="2952750"/>
            <a:ext cx="3872865" cy="2705735"/>
          </a:xfrm>
          <a:prstGeom prst="rect">
            <a:avLst/>
          </a:prstGeom>
        </p:spPr>
      </p:pic>
      <p:cxnSp>
        <p:nvCxnSpPr>
          <p:cNvPr id="9" name="直接箭头连接符 8"/>
          <p:cNvCxnSpPr>
            <a:stCxn id="7" idx="3"/>
          </p:cNvCxnSpPr>
          <p:nvPr/>
        </p:nvCxnSpPr>
        <p:spPr>
          <a:xfrm>
            <a:off x="2309495" y="3429000"/>
            <a:ext cx="357505" cy="190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
        <p:nvSpPr>
          <p:cNvPr id="10" name="文本框 9"/>
          <p:cNvSpPr txBox="1"/>
          <p:nvPr/>
        </p:nvSpPr>
        <p:spPr>
          <a:xfrm>
            <a:off x="2769870" y="2196465"/>
            <a:ext cx="2467610" cy="3138170"/>
          </a:xfrm>
          <a:prstGeom prst="rect">
            <a:avLst/>
          </a:prstGeom>
          <a:noFill/>
        </p:spPr>
        <p:txBody>
          <a:bodyPr wrap="square" rtlCol="0">
            <a:spAutoFit/>
          </a:bodyPr>
          <a:p>
            <a:r>
              <a:rPr lang="zh-CN" altLang="en-US">
                <a:latin typeface="华文新魏" panose="02010800040101010101" charset="-122"/>
                <a:ea typeface="华文新魏" panose="02010800040101010101" charset="-122"/>
                <a:cs typeface="华文新魏" panose="02010800040101010101" charset="-122"/>
              </a:rPr>
              <a:t>《关于开展政府采购意向公开工作的通知》（财库〔20</a:t>
            </a:r>
            <a:r>
              <a:rPr lang="en-US" altLang="zh-CN">
                <a:latin typeface="华文新魏" panose="02010800040101010101" charset="-122"/>
                <a:ea typeface="华文新魏" panose="02010800040101010101" charset="-122"/>
                <a:cs typeface="华文新魏" panose="02010800040101010101" charset="-122"/>
              </a:rPr>
              <a:t>20</a:t>
            </a:r>
            <a:r>
              <a:rPr lang="zh-CN" altLang="en-US">
                <a:latin typeface="华文新魏" panose="02010800040101010101" charset="-122"/>
                <a:ea typeface="华文新魏" panose="02010800040101010101" charset="-122"/>
                <a:cs typeface="华文新魏" panose="02010800040101010101" charset="-122"/>
              </a:rPr>
              <a:t>〕</a:t>
            </a:r>
            <a:r>
              <a:rPr lang="en-US" altLang="zh-CN">
                <a:latin typeface="华文新魏" panose="02010800040101010101" charset="-122"/>
                <a:ea typeface="华文新魏" panose="02010800040101010101" charset="-122"/>
                <a:cs typeface="华文新魏" panose="02010800040101010101" charset="-122"/>
              </a:rPr>
              <a:t>10</a:t>
            </a:r>
            <a:r>
              <a:rPr lang="zh-CN" altLang="en-US">
                <a:latin typeface="华文新魏" panose="02010800040101010101" charset="-122"/>
                <a:ea typeface="华文新魏" panose="02010800040101010101" charset="-122"/>
                <a:cs typeface="华文新魏" panose="02010800040101010101" charset="-122"/>
              </a:rPr>
              <a:t>号）采购意向公开时间应当尽量提前，原则上不得晚于采购活动开始前30日公开采购意向。因预算单位不可预见的原因急需开展的采购项目，可不公开采购意向。</a:t>
            </a:r>
            <a:endParaRPr lang="zh-CN" altLang="en-US">
              <a:latin typeface="华文新魏" panose="02010800040101010101" charset="-122"/>
              <a:ea typeface="华文新魏" panose="02010800040101010101" charset="-122"/>
              <a:cs typeface="华文新魏" panose="02010800040101010101" charset="-122"/>
            </a:endParaRPr>
          </a:p>
        </p:txBody>
      </p:sp>
      <p:sp>
        <p:nvSpPr>
          <p:cNvPr id="8" name="文本框 7"/>
          <p:cNvSpPr txBox="1"/>
          <p:nvPr/>
        </p:nvSpPr>
        <p:spPr>
          <a:xfrm>
            <a:off x="1410970" y="693420"/>
            <a:ext cx="5436235" cy="82994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endParaRPr lang="en-US" altLang="zh-CN" sz="2400" dirty="0">
              <a:solidFill>
                <a:srgbClr val="00355C"/>
              </a:solidFill>
            </a:endParaRPr>
          </a:p>
          <a:p>
            <a:r>
              <a:rPr lang="zh-CN" altLang="en-US" sz="2400" dirty="0">
                <a:solidFill>
                  <a:srgbClr val="00355C"/>
                </a:solidFill>
              </a:rPr>
              <a:t>单独项目委托</a:t>
            </a:r>
            <a:endParaRPr lang="zh-CN" altLang="en-US" sz="2400" dirty="0">
              <a:solidFill>
                <a:srgbClr val="00355C"/>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7" name="文本框 6"/>
          <p:cNvSpPr txBox="1"/>
          <p:nvPr/>
        </p:nvSpPr>
        <p:spPr>
          <a:xfrm>
            <a:off x="3131820" y="1361440"/>
            <a:ext cx="1129030" cy="583565"/>
          </a:xfrm>
          <a:prstGeom prst="rect">
            <a:avLst/>
          </a:prstGeom>
          <a:noFill/>
        </p:spPr>
        <p:txBody>
          <a:bodyPr wrap="square" rtlCol="0">
            <a:spAutoFit/>
          </a:bodyPr>
          <a:p>
            <a:r>
              <a:rPr lang="zh-CN" altLang="en-US" sz="3200"/>
              <a:t>公开</a:t>
            </a:r>
            <a:endParaRPr lang="zh-CN" altLang="en-US" sz="3200"/>
          </a:p>
        </p:txBody>
      </p:sp>
      <p:pic>
        <p:nvPicPr>
          <p:cNvPr id="5" name="图片 4"/>
          <p:cNvPicPr>
            <a:picLocks noChangeAspect="1"/>
          </p:cNvPicPr>
          <p:nvPr/>
        </p:nvPicPr>
        <p:blipFill>
          <a:blip r:embed="rId1"/>
          <a:srcRect r="21469"/>
          <a:stretch>
            <a:fillRect/>
          </a:stretch>
        </p:blipFill>
        <p:spPr>
          <a:xfrm>
            <a:off x="1516380" y="3921760"/>
            <a:ext cx="4359910" cy="1616075"/>
          </a:xfrm>
          <a:prstGeom prst="rect">
            <a:avLst/>
          </a:prstGeom>
        </p:spPr>
      </p:pic>
      <p:pic>
        <p:nvPicPr>
          <p:cNvPr id="8" name="图片 7"/>
          <p:cNvPicPr>
            <a:picLocks noChangeAspect="1"/>
          </p:cNvPicPr>
          <p:nvPr/>
        </p:nvPicPr>
        <p:blipFill>
          <a:blip r:embed="rId2"/>
          <a:srcRect t="17118" b="9618"/>
          <a:stretch>
            <a:fillRect/>
          </a:stretch>
        </p:blipFill>
        <p:spPr>
          <a:xfrm>
            <a:off x="1600835" y="2309495"/>
            <a:ext cx="4191000" cy="1339850"/>
          </a:xfrm>
          <a:prstGeom prst="rect">
            <a:avLst/>
          </a:prstGeom>
        </p:spPr>
      </p:pic>
      <p:pic>
        <p:nvPicPr>
          <p:cNvPr id="2" name="图片 1"/>
          <p:cNvPicPr>
            <a:picLocks noChangeAspect="1"/>
          </p:cNvPicPr>
          <p:nvPr/>
        </p:nvPicPr>
        <p:blipFill>
          <a:blip r:embed="rId3"/>
          <a:srcRect t="11903" r="38905" b="15393"/>
          <a:stretch>
            <a:fillRect/>
          </a:stretch>
        </p:blipFill>
        <p:spPr>
          <a:xfrm>
            <a:off x="6712585" y="2172335"/>
            <a:ext cx="4092575" cy="1613535"/>
          </a:xfrm>
          <a:prstGeom prst="rect">
            <a:avLst/>
          </a:prstGeom>
        </p:spPr>
      </p:pic>
      <p:sp>
        <p:nvSpPr>
          <p:cNvPr id="3" name="文本框 2"/>
          <p:cNvSpPr txBox="1"/>
          <p:nvPr/>
        </p:nvSpPr>
        <p:spPr>
          <a:xfrm>
            <a:off x="7743190" y="1361440"/>
            <a:ext cx="2495550" cy="583565"/>
          </a:xfrm>
          <a:prstGeom prst="rect">
            <a:avLst/>
          </a:prstGeom>
          <a:noFill/>
        </p:spPr>
        <p:txBody>
          <a:bodyPr wrap="square" rtlCol="0">
            <a:spAutoFit/>
          </a:bodyPr>
          <a:p>
            <a:r>
              <a:rPr lang="zh-CN" altLang="en-US" sz="3200"/>
              <a:t>不公开</a:t>
            </a:r>
            <a:r>
              <a:rPr lang="en-US" altLang="zh-CN" sz="3200"/>
              <a:t>-</a:t>
            </a:r>
            <a:r>
              <a:rPr lang="zh-CN" altLang="en-US" sz="3200"/>
              <a:t>企业</a:t>
            </a:r>
            <a:endParaRPr lang="zh-CN" altLang="en-US" sz="3200"/>
          </a:p>
        </p:txBody>
      </p:sp>
      <p:sp>
        <p:nvSpPr>
          <p:cNvPr id="4" name="文本框 3"/>
          <p:cNvSpPr txBox="1"/>
          <p:nvPr/>
        </p:nvSpPr>
        <p:spPr>
          <a:xfrm>
            <a:off x="5415280" y="5334635"/>
            <a:ext cx="1918970" cy="583565"/>
          </a:xfrm>
          <a:prstGeom prst="rect">
            <a:avLst/>
          </a:prstGeom>
          <a:noFill/>
        </p:spPr>
        <p:txBody>
          <a:bodyPr wrap="square" rtlCol="0">
            <a:spAutoFit/>
          </a:bodyPr>
          <a:p>
            <a:r>
              <a:rPr lang="zh-CN" altLang="en-US" sz="3200"/>
              <a:t>不可更改</a:t>
            </a:r>
            <a:endParaRPr lang="zh-CN" altLang="en-US" sz="3200"/>
          </a:p>
        </p:txBody>
      </p:sp>
      <p:pic>
        <p:nvPicPr>
          <p:cNvPr id="9" name="图片 8"/>
          <p:cNvPicPr>
            <a:picLocks noChangeAspect="1"/>
          </p:cNvPicPr>
          <p:nvPr/>
        </p:nvPicPr>
        <p:blipFill>
          <a:blip r:embed="rId4"/>
          <a:srcRect b="37702"/>
          <a:stretch>
            <a:fillRect/>
          </a:stretch>
        </p:blipFill>
        <p:spPr>
          <a:xfrm>
            <a:off x="6617970" y="3785870"/>
            <a:ext cx="3886200" cy="1566545"/>
          </a:xfrm>
          <a:prstGeom prst="rect">
            <a:avLst/>
          </a:prstGeom>
        </p:spPr>
      </p:pic>
      <p:sp>
        <p:nvSpPr>
          <p:cNvPr id="11" name="文本框 10"/>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1"/>
          <p:cNvPicPr>
            <a:picLocks noChangeAspect="1"/>
          </p:cNvPicPr>
          <p:nvPr/>
        </p:nvPicPr>
        <p:blipFill>
          <a:blip r:embed="rId1"/>
          <a:srcRect r="1573"/>
          <a:stretch>
            <a:fillRect/>
          </a:stretch>
        </p:blipFill>
        <p:spPr>
          <a:xfrm>
            <a:off x="2414905" y="1618615"/>
            <a:ext cx="8930005" cy="4183380"/>
          </a:xfrm>
          <a:prstGeom prst="rect">
            <a:avLst/>
          </a:prstGeom>
        </p:spPr>
      </p:pic>
      <p:sp>
        <p:nvSpPr>
          <p:cNvPr id="3" name="矩形 2"/>
          <p:cNvSpPr/>
          <p:nvPr/>
        </p:nvSpPr>
        <p:spPr>
          <a:xfrm>
            <a:off x="3207385" y="2229485"/>
            <a:ext cx="937895" cy="156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3207385" y="1936750"/>
            <a:ext cx="937895" cy="156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6090920" y="1936750"/>
            <a:ext cx="937895" cy="156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890270" y="2891155"/>
            <a:ext cx="1607820" cy="953135"/>
          </a:xfrm>
          <a:prstGeom prst="rect">
            <a:avLst/>
          </a:prstGeom>
          <a:noFill/>
        </p:spPr>
        <p:txBody>
          <a:bodyPr wrap="square" rtlCol="0">
            <a:spAutoFit/>
          </a:bodyPr>
          <a:p>
            <a:r>
              <a:rPr lang="zh-CN" altLang="en-US" sz="2800"/>
              <a:t>项目基本信息填写</a:t>
            </a:r>
            <a:endParaRPr lang="zh-CN" altLang="en-US" sz="2800"/>
          </a:p>
        </p:txBody>
      </p:sp>
      <p:sp>
        <p:nvSpPr>
          <p:cNvPr id="11" name="椭圆 10"/>
          <p:cNvSpPr/>
          <p:nvPr/>
        </p:nvSpPr>
        <p:spPr>
          <a:xfrm>
            <a:off x="5561965" y="4768850"/>
            <a:ext cx="567055" cy="195580"/>
          </a:xfrm>
          <a:prstGeom prst="ellipse">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sp>
        <p:nvSpPr>
          <p:cNvPr id="6" name="椭圆 5"/>
          <p:cNvSpPr/>
          <p:nvPr/>
        </p:nvSpPr>
        <p:spPr>
          <a:xfrm>
            <a:off x="2709545" y="5032375"/>
            <a:ext cx="567055" cy="195580"/>
          </a:xfrm>
          <a:prstGeom prst="ellipse">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nvSpPr>
        <p:spPr>
          <a:xfrm>
            <a:off x="2592070" y="5520690"/>
            <a:ext cx="615315" cy="281305"/>
          </a:xfrm>
          <a:prstGeom prst="ellipse">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 name="矩形 2"/>
          <p:cNvSpPr/>
          <p:nvPr/>
        </p:nvSpPr>
        <p:spPr>
          <a:xfrm>
            <a:off x="3207385" y="2229485"/>
            <a:ext cx="937895" cy="156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3207385" y="1936750"/>
            <a:ext cx="937895" cy="156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6090920" y="1936750"/>
            <a:ext cx="937895" cy="156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1"/>
          <a:srcRect r="54642"/>
          <a:stretch>
            <a:fillRect/>
          </a:stretch>
        </p:blipFill>
        <p:spPr>
          <a:xfrm>
            <a:off x="1358265" y="2092960"/>
            <a:ext cx="1849120" cy="2409825"/>
          </a:xfrm>
          <a:prstGeom prst="rect">
            <a:avLst/>
          </a:prstGeom>
        </p:spPr>
      </p:pic>
      <p:sp>
        <p:nvSpPr>
          <p:cNvPr id="2" name="文本框 1"/>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sp>
        <p:nvSpPr>
          <p:cNvPr id="7" name="文本框 6"/>
          <p:cNvSpPr txBox="1"/>
          <p:nvPr/>
        </p:nvSpPr>
        <p:spPr>
          <a:xfrm>
            <a:off x="3432175" y="1212215"/>
            <a:ext cx="7462520" cy="829945"/>
          </a:xfrm>
          <a:prstGeom prst="rect">
            <a:avLst/>
          </a:prstGeom>
          <a:noFill/>
        </p:spPr>
        <p:txBody>
          <a:bodyPr wrap="square" rtlCol="0">
            <a:spAutoFit/>
          </a:bodyPr>
          <a:p>
            <a:r>
              <a:rPr lang="en-US" altLang="zh-CN" sz="2400"/>
              <a:t>1.</a:t>
            </a:r>
            <a:r>
              <a:rPr lang="zh-CN" altLang="en-US" sz="2400"/>
              <a:t>公开招标</a:t>
            </a:r>
            <a:endParaRPr lang="zh-CN" altLang="en-US" sz="2400"/>
          </a:p>
          <a:p>
            <a:r>
              <a:rPr lang="en-US" altLang="zh-CN" sz="2400"/>
              <a:t>200w</a:t>
            </a:r>
            <a:r>
              <a:rPr lang="zh-CN" altLang="en-US" sz="2400"/>
              <a:t>以上必须选用，特殊情况不采用须向财政部审批</a:t>
            </a:r>
            <a:endParaRPr lang="zh-CN" altLang="en-US" sz="2400"/>
          </a:p>
        </p:txBody>
      </p:sp>
      <p:sp>
        <p:nvSpPr>
          <p:cNvPr id="6" name="文本框 5"/>
          <p:cNvSpPr txBox="1"/>
          <p:nvPr/>
        </p:nvSpPr>
        <p:spPr>
          <a:xfrm>
            <a:off x="3432810" y="2229485"/>
            <a:ext cx="7912100" cy="829945"/>
          </a:xfrm>
          <a:prstGeom prst="rect">
            <a:avLst/>
          </a:prstGeom>
          <a:noFill/>
        </p:spPr>
        <p:txBody>
          <a:bodyPr wrap="square" rtlCol="0">
            <a:spAutoFit/>
          </a:bodyPr>
          <a:p>
            <a:r>
              <a:rPr lang="en-US" altLang="zh-CN" sz="2400"/>
              <a:t>2.</a:t>
            </a:r>
            <a:r>
              <a:rPr lang="zh-CN" altLang="en-US" sz="2400"/>
              <a:t>竞争性磋商</a:t>
            </a:r>
            <a:endParaRPr lang="zh-CN" altLang="en-US" sz="2400"/>
          </a:p>
          <a:p>
            <a:r>
              <a:rPr lang="en-US" sz="2400"/>
              <a:t>100w-200w</a:t>
            </a:r>
            <a:r>
              <a:rPr lang="zh-CN" altLang="en-US" sz="2400"/>
              <a:t>可以选择，有二次报价，适合技术复杂类项目</a:t>
            </a:r>
            <a:endParaRPr lang="zh-CN" altLang="en-US" sz="2400"/>
          </a:p>
        </p:txBody>
      </p:sp>
      <p:sp>
        <p:nvSpPr>
          <p:cNvPr id="8" name="文本框 7"/>
          <p:cNvSpPr txBox="1"/>
          <p:nvPr/>
        </p:nvSpPr>
        <p:spPr>
          <a:xfrm>
            <a:off x="3432810" y="3263900"/>
            <a:ext cx="6584950" cy="829945"/>
          </a:xfrm>
          <a:prstGeom prst="rect">
            <a:avLst/>
          </a:prstGeom>
          <a:noFill/>
        </p:spPr>
        <p:txBody>
          <a:bodyPr wrap="square" rtlCol="0">
            <a:spAutoFit/>
          </a:bodyPr>
          <a:p>
            <a:r>
              <a:rPr lang="en-US" altLang="zh-CN" sz="2400"/>
              <a:t>3.</a:t>
            </a:r>
            <a:r>
              <a:rPr lang="zh-CN" altLang="en-US" sz="2400"/>
              <a:t>竞争性谈判</a:t>
            </a:r>
            <a:endParaRPr lang="zh-CN" altLang="en-US" sz="2400"/>
          </a:p>
          <a:p>
            <a:r>
              <a:rPr lang="en-US" sz="2400">
                <a:sym typeface="+mn-ea"/>
              </a:rPr>
              <a:t>100w-200w</a:t>
            </a:r>
            <a:r>
              <a:rPr lang="zh-CN" altLang="en-US" sz="2400">
                <a:sym typeface="+mn-ea"/>
              </a:rPr>
              <a:t>可以选择，最低价中标</a:t>
            </a:r>
            <a:endParaRPr lang="zh-CN" altLang="en-US" sz="2400"/>
          </a:p>
        </p:txBody>
      </p:sp>
      <p:sp>
        <p:nvSpPr>
          <p:cNvPr id="10" name="文本框 9"/>
          <p:cNvSpPr txBox="1"/>
          <p:nvPr/>
        </p:nvSpPr>
        <p:spPr>
          <a:xfrm>
            <a:off x="3432810" y="4231005"/>
            <a:ext cx="8126730" cy="829945"/>
          </a:xfrm>
          <a:prstGeom prst="rect">
            <a:avLst/>
          </a:prstGeom>
          <a:noFill/>
        </p:spPr>
        <p:txBody>
          <a:bodyPr wrap="square" rtlCol="0">
            <a:spAutoFit/>
          </a:bodyPr>
          <a:p>
            <a:r>
              <a:rPr lang="en-US" altLang="zh-CN" sz="2400"/>
              <a:t>4.</a:t>
            </a:r>
            <a:r>
              <a:rPr lang="zh-CN" altLang="en-US" sz="2400"/>
              <a:t>单一来源</a:t>
            </a:r>
            <a:endParaRPr lang="zh-CN" altLang="en-US" sz="2400"/>
          </a:p>
          <a:p>
            <a:r>
              <a:rPr lang="zh-CN" sz="2400">
                <a:sym typeface="+mn-ea"/>
              </a:rPr>
              <a:t>超过</a:t>
            </a:r>
            <a:r>
              <a:rPr lang="en-US" altLang="zh-CN" sz="2400">
                <a:sym typeface="+mn-ea"/>
              </a:rPr>
              <a:t>200w</a:t>
            </a:r>
            <a:r>
              <a:rPr lang="zh-CN" altLang="en-US" sz="2400">
                <a:sym typeface="+mn-ea"/>
              </a:rPr>
              <a:t>必须向财政部申请，低于则组织专家论证后公示</a:t>
            </a:r>
            <a:endParaRPr lang="zh-CN" altLang="en-US" sz="2400">
              <a:sym typeface="+mn-ea"/>
            </a:endParaRPr>
          </a:p>
        </p:txBody>
      </p:sp>
      <p:sp>
        <p:nvSpPr>
          <p:cNvPr id="11" name="文本框 10"/>
          <p:cNvSpPr txBox="1"/>
          <p:nvPr/>
        </p:nvSpPr>
        <p:spPr>
          <a:xfrm>
            <a:off x="3432175" y="5334635"/>
            <a:ext cx="8126730" cy="829945"/>
          </a:xfrm>
          <a:prstGeom prst="rect">
            <a:avLst/>
          </a:prstGeom>
          <a:noFill/>
        </p:spPr>
        <p:txBody>
          <a:bodyPr wrap="square" rtlCol="0">
            <a:spAutoFit/>
          </a:bodyPr>
          <a:p>
            <a:r>
              <a:rPr lang="en-US" altLang="zh-CN" sz="2400"/>
              <a:t>5.</a:t>
            </a:r>
            <a:r>
              <a:rPr lang="zh-CN" altLang="en-US" sz="2400"/>
              <a:t>框架协议</a:t>
            </a:r>
            <a:endParaRPr lang="zh-CN" altLang="en-US" sz="2400"/>
          </a:p>
          <a:p>
            <a:r>
              <a:rPr lang="zh-CN" sz="2400">
                <a:sym typeface="+mn-ea"/>
              </a:rPr>
              <a:t>适用于多频次、小额度采购活动</a:t>
            </a:r>
            <a:endParaRPr lang="zh-CN" sz="2400">
              <a:sym typeface="+mn-ea"/>
            </a:endParaRPr>
          </a:p>
        </p:txBody>
      </p:sp>
      <p:sp>
        <p:nvSpPr>
          <p:cNvPr id="12" name="文本框 11"/>
          <p:cNvSpPr txBox="1"/>
          <p:nvPr/>
        </p:nvSpPr>
        <p:spPr>
          <a:xfrm>
            <a:off x="1411605" y="1397000"/>
            <a:ext cx="2163445" cy="460375"/>
          </a:xfrm>
          <a:prstGeom prst="rect">
            <a:avLst/>
          </a:prstGeom>
          <a:noFill/>
        </p:spPr>
        <p:txBody>
          <a:bodyPr wrap="square" rtlCol="0">
            <a:spAutoFit/>
          </a:bodyPr>
          <a:p>
            <a:r>
              <a:rPr lang="zh-CN" altLang="en-US" sz="2400"/>
              <a:t>建议采购方式</a:t>
            </a:r>
            <a:endParaRPr lang="zh-CN" altLang="en-US"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 name="矩形 2"/>
          <p:cNvSpPr/>
          <p:nvPr/>
        </p:nvSpPr>
        <p:spPr>
          <a:xfrm>
            <a:off x="3207385" y="2229485"/>
            <a:ext cx="937895" cy="156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3207385" y="1936750"/>
            <a:ext cx="937895" cy="156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6090920" y="1936750"/>
            <a:ext cx="937895" cy="156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599565" y="1566545"/>
            <a:ext cx="1607820" cy="521970"/>
          </a:xfrm>
          <a:prstGeom prst="rect">
            <a:avLst/>
          </a:prstGeom>
          <a:noFill/>
        </p:spPr>
        <p:txBody>
          <a:bodyPr wrap="square" rtlCol="0">
            <a:spAutoFit/>
          </a:bodyPr>
          <a:p>
            <a:r>
              <a:rPr lang="zh-CN" altLang="en-US" sz="2800"/>
              <a:t>付款方式</a:t>
            </a:r>
            <a:endParaRPr lang="zh-CN" altLang="en-US" sz="2800"/>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pic>
        <p:nvPicPr>
          <p:cNvPr id="7" name="图片 6"/>
          <p:cNvPicPr>
            <a:picLocks noChangeAspect="1"/>
          </p:cNvPicPr>
          <p:nvPr/>
        </p:nvPicPr>
        <p:blipFill>
          <a:blip r:embed="rId1"/>
          <a:stretch>
            <a:fillRect/>
          </a:stretch>
        </p:blipFill>
        <p:spPr>
          <a:xfrm>
            <a:off x="1599565" y="2229485"/>
            <a:ext cx="4086225" cy="1162050"/>
          </a:xfrm>
          <a:prstGeom prst="rect">
            <a:avLst/>
          </a:prstGeom>
        </p:spPr>
      </p:pic>
      <p:sp>
        <p:nvSpPr>
          <p:cNvPr id="12" name="文本框 11"/>
          <p:cNvSpPr txBox="1"/>
          <p:nvPr/>
        </p:nvSpPr>
        <p:spPr>
          <a:xfrm>
            <a:off x="1599565" y="3529965"/>
            <a:ext cx="3347085" cy="398780"/>
          </a:xfrm>
          <a:prstGeom prst="rect">
            <a:avLst/>
          </a:prstGeom>
          <a:noFill/>
        </p:spPr>
        <p:txBody>
          <a:bodyPr wrap="square" rtlCol="0">
            <a:spAutoFit/>
          </a:bodyPr>
          <a:p>
            <a:r>
              <a:rPr lang="zh-CN" altLang="en-US" sz="2000"/>
              <a:t>财政直接支付</a:t>
            </a:r>
            <a:r>
              <a:rPr lang="en-US" altLang="zh-CN" sz="2000"/>
              <a:t>-</a:t>
            </a:r>
            <a:r>
              <a:rPr lang="zh-CN" altLang="en-US" sz="2000"/>
              <a:t>预算内金额</a:t>
            </a:r>
            <a:endParaRPr lang="zh-CN" altLang="en-US" sz="2000"/>
          </a:p>
        </p:txBody>
      </p:sp>
      <p:sp>
        <p:nvSpPr>
          <p:cNvPr id="14" name="文本框 13"/>
          <p:cNvSpPr txBox="1"/>
          <p:nvPr/>
        </p:nvSpPr>
        <p:spPr>
          <a:xfrm>
            <a:off x="1599565" y="4155440"/>
            <a:ext cx="3347085" cy="398780"/>
          </a:xfrm>
          <a:prstGeom prst="rect">
            <a:avLst/>
          </a:prstGeom>
          <a:noFill/>
        </p:spPr>
        <p:txBody>
          <a:bodyPr wrap="square" rtlCol="0">
            <a:spAutoFit/>
          </a:bodyPr>
          <a:p>
            <a:r>
              <a:rPr lang="zh-CN" altLang="en-US" sz="2000"/>
              <a:t>采购单位自行支付</a:t>
            </a:r>
            <a:r>
              <a:rPr lang="en-US" altLang="zh-CN" sz="2000"/>
              <a:t>-</a:t>
            </a:r>
            <a:r>
              <a:rPr lang="zh-CN" altLang="en-US" sz="2000"/>
              <a:t>自筹</a:t>
            </a:r>
            <a:endParaRPr lang="zh-CN" altLang="en-US" sz="2000"/>
          </a:p>
        </p:txBody>
      </p:sp>
      <p:sp>
        <p:nvSpPr>
          <p:cNvPr id="15" name="文本框 14"/>
          <p:cNvSpPr txBox="1"/>
          <p:nvPr/>
        </p:nvSpPr>
        <p:spPr>
          <a:xfrm>
            <a:off x="6847205" y="1566545"/>
            <a:ext cx="3053080" cy="521970"/>
          </a:xfrm>
          <a:prstGeom prst="rect">
            <a:avLst/>
          </a:prstGeom>
          <a:noFill/>
        </p:spPr>
        <p:txBody>
          <a:bodyPr wrap="square" rtlCol="0">
            <a:spAutoFit/>
          </a:bodyPr>
          <a:p>
            <a:r>
              <a:rPr lang="zh-CN" altLang="en-US" sz="2800"/>
              <a:t>预计完成时间</a:t>
            </a:r>
            <a:endParaRPr lang="zh-CN" altLang="en-US" sz="2800"/>
          </a:p>
        </p:txBody>
      </p:sp>
      <p:sp>
        <p:nvSpPr>
          <p:cNvPr id="16" name="文本框 15"/>
          <p:cNvSpPr txBox="1"/>
          <p:nvPr/>
        </p:nvSpPr>
        <p:spPr>
          <a:xfrm>
            <a:off x="6847205" y="2385695"/>
            <a:ext cx="3347085" cy="398780"/>
          </a:xfrm>
          <a:prstGeom prst="rect">
            <a:avLst/>
          </a:prstGeom>
          <a:noFill/>
        </p:spPr>
        <p:txBody>
          <a:bodyPr wrap="square" rtlCol="0">
            <a:spAutoFit/>
          </a:bodyPr>
          <a:p>
            <a:r>
              <a:rPr lang="zh-CN" sz="2000"/>
              <a:t>往后填写</a:t>
            </a:r>
            <a:r>
              <a:rPr lang="en-US" altLang="zh-CN" sz="2000"/>
              <a:t>2-3</a:t>
            </a:r>
            <a:r>
              <a:rPr lang="zh-CN" altLang="en-US" sz="2000"/>
              <a:t>个月即可</a:t>
            </a:r>
            <a:endParaRPr lang="zh-CN" altLang="en-US"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8" name="矩形 27"/>
          <p:cNvSpPr/>
          <p:nvPr/>
        </p:nvSpPr>
        <p:spPr>
          <a:xfrm>
            <a:off x="10694250" y="1183734"/>
            <a:ext cx="906656" cy="90665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1011796" y="994551"/>
            <a:ext cx="707886" cy="707886"/>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4" name="矩形 33"/>
          <p:cNvSpPr/>
          <p:nvPr/>
        </p:nvSpPr>
        <p:spPr>
          <a:xfrm>
            <a:off x="1389859" y="5292604"/>
            <a:ext cx="803686" cy="80368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1" y="401820"/>
            <a:ext cx="954259" cy="954259"/>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7" name="矩形 36"/>
          <p:cNvSpPr/>
          <p:nvPr/>
        </p:nvSpPr>
        <p:spPr>
          <a:xfrm>
            <a:off x="860231" y="4939639"/>
            <a:ext cx="906657" cy="90665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nvGrpSpPr>
          <p:cNvPr id="42" name="组合 41"/>
          <p:cNvGrpSpPr/>
          <p:nvPr/>
        </p:nvGrpSpPr>
        <p:grpSpPr>
          <a:xfrm>
            <a:off x="-788259" y="4802831"/>
            <a:ext cx="1034872" cy="3537000"/>
            <a:chOff x="-633182" y="4984372"/>
            <a:chExt cx="1034872" cy="3537000"/>
          </a:xfrm>
        </p:grpSpPr>
        <p:sp>
          <p:nvSpPr>
            <p:cNvPr id="38" name="斜纹 37"/>
            <p:cNvSpPr/>
            <p:nvPr/>
          </p:nvSpPr>
          <p:spPr>
            <a:xfrm rot="18776160" flipH="1">
              <a:off x="-1521793" y="6168624"/>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9" name="斜纹 38"/>
            <p:cNvSpPr/>
            <p:nvPr/>
          </p:nvSpPr>
          <p:spPr>
            <a:xfrm rot="18776160" flipH="1">
              <a:off x="-1817434" y="6597888"/>
              <a:ext cx="3107736" cy="739231"/>
            </a:xfrm>
            <a:prstGeom prst="diagStripe">
              <a:avLst>
                <a:gd name="adj" fmla="val 67847"/>
              </a:avLst>
            </a:prstGeom>
            <a:gradFill>
              <a:gsLst>
                <a:gs pos="0">
                  <a:srgbClr val="E9AC01"/>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sp>
        <p:nvSpPr>
          <p:cNvPr id="44" name="斜纹 43"/>
          <p:cNvSpPr/>
          <p:nvPr/>
        </p:nvSpPr>
        <p:spPr>
          <a:xfrm rot="7976160" flipH="1">
            <a:off x="10753964" y="-481796"/>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5" name="斜纹 44"/>
          <p:cNvSpPr/>
          <p:nvPr/>
        </p:nvSpPr>
        <p:spPr>
          <a:xfrm rot="7976160" flipH="1">
            <a:off x="10066482" y="-399233"/>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3" name="矩形 32"/>
          <p:cNvSpPr/>
          <p:nvPr/>
        </p:nvSpPr>
        <p:spPr>
          <a:xfrm>
            <a:off x="11274186" y="1716110"/>
            <a:ext cx="729687" cy="72968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nvGrpSpPr>
          <p:cNvPr id="7" name="组合 6"/>
          <p:cNvGrpSpPr/>
          <p:nvPr/>
        </p:nvGrpSpPr>
        <p:grpSpPr>
          <a:xfrm>
            <a:off x="5386667" y="1183734"/>
            <a:ext cx="1417219" cy="830997"/>
            <a:chOff x="5433488" y="659462"/>
            <a:chExt cx="1417219" cy="830997"/>
          </a:xfrm>
        </p:grpSpPr>
        <p:sp>
          <p:nvSpPr>
            <p:cNvPr id="69" name="矩形 68"/>
            <p:cNvSpPr/>
            <p:nvPr/>
          </p:nvSpPr>
          <p:spPr>
            <a:xfrm>
              <a:off x="5433488" y="1129915"/>
              <a:ext cx="1415772" cy="288381"/>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 name="文本框 1"/>
            <p:cNvSpPr txBox="1"/>
            <p:nvPr/>
          </p:nvSpPr>
          <p:spPr>
            <a:xfrm>
              <a:off x="5434935" y="659462"/>
              <a:ext cx="1415772" cy="830997"/>
            </a:xfrm>
            <a:prstGeom prst="rect">
              <a:avLst/>
            </a:prstGeom>
            <a:noFill/>
          </p:spPr>
          <p:txBody>
            <a:bodyPr wrap="none" rtlCol="0">
              <a:spAutoFit/>
            </a:bodyPr>
            <a:lstStyle/>
            <a:p>
              <a:r>
                <a:rPr lang="zh-CN" altLang="en-US" sz="4800" dirty="0">
                  <a:solidFill>
                    <a:srgbClr val="00355C"/>
                  </a:solidFill>
                </a:rPr>
                <a:t>目录</a:t>
              </a:r>
              <a:endParaRPr lang="zh-CN" altLang="en-US" sz="4800" dirty="0">
                <a:solidFill>
                  <a:srgbClr val="00355C"/>
                </a:solidFill>
              </a:endParaRPr>
            </a:p>
          </p:txBody>
        </p:sp>
      </p:grpSp>
      <p:grpSp>
        <p:nvGrpSpPr>
          <p:cNvPr id="12" name="组合 11"/>
          <p:cNvGrpSpPr/>
          <p:nvPr/>
        </p:nvGrpSpPr>
        <p:grpSpPr>
          <a:xfrm>
            <a:off x="1548535" y="2780190"/>
            <a:ext cx="8560831" cy="1556378"/>
            <a:chOff x="1599319" y="2783879"/>
            <a:chExt cx="8560831" cy="1556378"/>
          </a:xfrm>
        </p:grpSpPr>
        <p:grpSp>
          <p:nvGrpSpPr>
            <p:cNvPr id="6" name="组合 5"/>
            <p:cNvGrpSpPr/>
            <p:nvPr/>
          </p:nvGrpSpPr>
          <p:grpSpPr>
            <a:xfrm>
              <a:off x="1599319" y="2814771"/>
              <a:ext cx="2293375" cy="1525486"/>
              <a:chOff x="2426167" y="2349283"/>
              <a:chExt cx="2293375" cy="1525486"/>
            </a:xfrm>
          </p:grpSpPr>
          <p:sp>
            <p:nvSpPr>
              <p:cNvPr id="3" name="文本框 2"/>
              <p:cNvSpPr txBox="1"/>
              <p:nvPr/>
            </p:nvSpPr>
            <p:spPr>
              <a:xfrm>
                <a:off x="2426167" y="3414389"/>
                <a:ext cx="2293375" cy="460380"/>
              </a:xfrm>
              <a:prstGeom prst="rect">
                <a:avLst/>
              </a:prstGeom>
              <a:noFill/>
            </p:spPr>
            <p:txBody>
              <a:bodyPr wrap="none" rtlCol="0">
                <a:spAutoFit/>
              </a:bodyPr>
              <a:lstStyle/>
              <a:p>
                <a:r>
                  <a:rPr lang="zh-CN" altLang="en-US" sz="2400" dirty="0">
                    <a:solidFill>
                      <a:srgbClr val="0B1D2B"/>
                    </a:solidFill>
                  </a:rPr>
                  <a:t>采购项目分类</a:t>
                </a:r>
                <a:endParaRPr lang="zh-CN" altLang="en-US" sz="2400" dirty="0">
                  <a:solidFill>
                    <a:srgbClr val="0B1D2B"/>
                  </a:solidFill>
                </a:endParaRPr>
              </a:p>
            </p:txBody>
          </p:sp>
          <p:sp>
            <p:nvSpPr>
              <p:cNvPr id="30" name="矩形 29"/>
              <p:cNvSpPr/>
              <p:nvPr/>
            </p:nvSpPr>
            <p:spPr>
              <a:xfrm rot="5400000">
                <a:off x="2960267" y="2349283"/>
                <a:ext cx="963124" cy="963124"/>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2" name="文本框 31"/>
              <p:cNvSpPr txBox="1"/>
              <p:nvPr/>
            </p:nvSpPr>
            <p:spPr>
              <a:xfrm>
                <a:off x="3009230" y="2509496"/>
                <a:ext cx="787395" cy="707886"/>
              </a:xfrm>
              <a:prstGeom prst="rect">
                <a:avLst/>
              </a:prstGeom>
              <a:noFill/>
            </p:spPr>
            <p:txBody>
              <a:bodyPr wrap="none" rtlCol="0">
                <a:spAutoFit/>
              </a:bodyPr>
              <a:lstStyle/>
              <a:p>
                <a:r>
                  <a:rPr lang="en-US" altLang="zh-CN" sz="4000" i="1" dirty="0">
                    <a:solidFill>
                      <a:schemeClr val="bg1"/>
                    </a:solidFill>
                  </a:rPr>
                  <a:t>01</a:t>
                </a:r>
                <a:endParaRPr lang="zh-CN" altLang="en-US" sz="4000" i="1" dirty="0">
                  <a:solidFill>
                    <a:schemeClr val="bg1"/>
                  </a:solidFill>
                </a:endParaRPr>
              </a:p>
            </p:txBody>
          </p:sp>
        </p:grpSp>
        <p:grpSp>
          <p:nvGrpSpPr>
            <p:cNvPr id="8" name="组合 7"/>
            <p:cNvGrpSpPr/>
            <p:nvPr/>
          </p:nvGrpSpPr>
          <p:grpSpPr>
            <a:xfrm>
              <a:off x="3953854" y="2814771"/>
              <a:ext cx="2316480" cy="1525481"/>
              <a:chOff x="5080337" y="2349283"/>
              <a:chExt cx="2316480" cy="1525481"/>
            </a:xfrm>
          </p:grpSpPr>
          <p:sp>
            <p:nvSpPr>
              <p:cNvPr id="50" name="文本框 49"/>
              <p:cNvSpPr txBox="1"/>
              <p:nvPr/>
            </p:nvSpPr>
            <p:spPr>
              <a:xfrm>
                <a:off x="5080337" y="3414389"/>
                <a:ext cx="2316480" cy="460375"/>
              </a:xfrm>
              <a:prstGeom prst="rect">
                <a:avLst/>
              </a:prstGeom>
              <a:noFill/>
            </p:spPr>
            <p:txBody>
              <a:bodyPr wrap="none" rtlCol="0">
                <a:spAutoFit/>
              </a:bodyPr>
              <a:lstStyle/>
              <a:p>
                <a:r>
                  <a:rPr lang="zh-CN" altLang="en-US" sz="2400" dirty="0">
                    <a:solidFill>
                      <a:srgbClr val="0B1D2B"/>
                    </a:solidFill>
                  </a:rPr>
                  <a:t>货物、服务委托</a:t>
                </a:r>
                <a:endParaRPr lang="zh-CN" altLang="en-US" sz="2400" dirty="0">
                  <a:solidFill>
                    <a:srgbClr val="0B1D2B"/>
                  </a:solidFill>
                </a:endParaRPr>
              </a:p>
            </p:txBody>
          </p:sp>
          <p:sp>
            <p:nvSpPr>
              <p:cNvPr id="40" name="矩形 39"/>
              <p:cNvSpPr/>
              <p:nvPr/>
            </p:nvSpPr>
            <p:spPr>
              <a:xfrm rot="5400000">
                <a:off x="5614437" y="2349283"/>
                <a:ext cx="963124" cy="963124"/>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1" name="文本框 40"/>
              <p:cNvSpPr txBox="1"/>
              <p:nvPr/>
            </p:nvSpPr>
            <p:spPr>
              <a:xfrm>
                <a:off x="5663400" y="2509496"/>
                <a:ext cx="787395" cy="707886"/>
              </a:xfrm>
              <a:prstGeom prst="rect">
                <a:avLst/>
              </a:prstGeom>
              <a:noFill/>
            </p:spPr>
            <p:txBody>
              <a:bodyPr wrap="none" rtlCol="0">
                <a:spAutoFit/>
              </a:bodyPr>
              <a:lstStyle/>
              <a:p>
                <a:r>
                  <a:rPr lang="en-US" altLang="zh-CN" sz="4000" i="1" dirty="0">
                    <a:solidFill>
                      <a:schemeClr val="bg1"/>
                    </a:solidFill>
                  </a:rPr>
                  <a:t>02</a:t>
                </a:r>
                <a:endParaRPr lang="zh-CN" altLang="en-US" sz="4000" i="1" dirty="0">
                  <a:solidFill>
                    <a:schemeClr val="bg1"/>
                  </a:solidFill>
                </a:endParaRPr>
              </a:p>
            </p:txBody>
          </p:sp>
        </p:grpSp>
        <p:grpSp>
          <p:nvGrpSpPr>
            <p:cNvPr id="10" name="组合 9"/>
            <p:cNvGrpSpPr/>
            <p:nvPr/>
          </p:nvGrpSpPr>
          <p:grpSpPr>
            <a:xfrm>
              <a:off x="6842489" y="2814771"/>
              <a:ext cx="963124" cy="963124"/>
              <a:chOff x="8268608" y="2349283"/>
              <a:chExt cx="963124" cy="963124"/>
            </a:xfrm>
          </p:grpSpPr>
          <p:sp>
            <p:nvSpPr>
              <p:cNvPr id="48" name="矩形 47"/>
              <p:cNvSpPr/>
              <p:nvPr/>
            </p:nvSpPr>
            <p:spPr>
              <a:xfrm rot="5400000">
                <a:off x="8268608" y="2349283"/>
                <a:ext cx="963124" cy="963124"/>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9" name="文本框 48"/>
              <p:cNvSpPr txBox="1"/>
              <p:nvPr/>
            </p:nvSpPr>
            <p:spPr>
              <a:xfrm>
                <a:off x="8317571" y="2509496"/>
                <a:ext cx="787395" cy="707886"/>
              </a:xfrm>
              <a:prstGeom prst="rect">
                <a:avLst/>
              </a:prstGeom>
              <a:noFill/>
            </p:spPr>
            <p:txBody>
              <a:bodyPr wrap="none" rtlCol="0">
                <a:spAutoFit/>
              </a:bodyPr>
              <a:lstStyle/>
              <a:p>
                <a:r>
                  <a:rPr lang="en-US" altLang="zh-CN" sz="4000" i="1" dirty="0">
                    <a:solidFill>
                      <a:schemeClr val="bg1"/>
                    </a:solidFill>
                  </a:rPr>
                  <a:t>03</a:t>
                </a:r>
                <a:endParaRPr lang="zh-CN" altLang="en-US" sz="4000" i="1" dirty="0">
                  <a:solidFill>
                    <a:schemeClr val="bg1"/>
                  </a:solidFill>
                </a:endParaRPr>
              </a:p>
            </p:txBody>
          </p:sp>
        </p:grpSp>
        <p:grpSp>
          <p:nvGrpSpPr>
            <p:cNvPr id="11" name="组合 10"/>
            <p:cNvGrpSpPr/>
            <p:nvPr/>
          </p:nvGrpSpPr>
          <p:grpSpPr>
            <a:xfrm>
              <a:off x="6376925" y="2783879"/>
              <a:ext cx="3783225" cy="1556150"/>
              <a:chOff x="1429561" y="3975996"/>
              <a:chExt cx="3783225" cy="1556150"/>
            </a:xfrm>
          </p:grpSpPr>
          <p:sp>
            <p:nvSpPr>
              <p:cNvPr id="66" name="文本框 65"/>
              <p:cNvSpPr txBox="1"/>
              <p:nvPr/>
            </p:nvSpPr>
            <p:spPr>
              <a:xfrm>
                <a:off x="1429561" y="5071771"/>
                <a:ext cx="2011680" cy="460375"/>
              </a:xfrm>
              <a:prstGeom prst="rect">
                <a:avLst/>
              </a:prstGeom>
              <a:noFill/>
            </p:spPr>
            <p:txBody>
              <a:bodyPr wrap="none" rtlCol="0">
                <a:spAutoFit/>
              </a:bodyPr>
              <a:lstStyle/>
              <a:p>
                <a:r>
                  <a:rPr lang="zh-CN" altLang="en-US" sz="2400" dirty="0">
                    <a:solidFill>
                      <a:srgbClr val="0B1D2B"/>
                    </a:solidFill>
                  </a:rPr>
                  <a:t>工程项目委托</a:t>
                </a:r>
                <a:endParaRPr lang="zh-CN" altLang="en-US" sz="2400" dirty="0">
                  <a:solidFill>
                    <a:srgbClr val="0B1D2B"/>
                  </a:solidFill>
                </a:endParaRPr>
              </a:p>
            </p:txBody>
          </p:sp>
          <p:sp>
            <p:nvSpPr>
              <p:cNvPr id="53" name="矩形 52"/>
              <p:cNvSpPr/>
              <p:nvPr/>
            </p:nvSpPr>
            <p:spPr>
              <a:xfrm rot="5400000">
                <a:off x="4249662" y="3975996"/>
                <a:ext cx="963124" cy="963124"/>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4" name="文本框 53"/>
              <p:cNvSpPr txBox="1"/>
              <p:nvPr/>
            </p:nvSpPr>
            <p:spPr>
              <a:xfrm>
                <a:off x="4264375" y="4121903"/>
                <a:ext cx="787395" cy="707886"/>
              </a:xfrm>
              <a:prstGeom prst="rect">
                <a:avLst/>
              </a:prstGeom>
              <a:noFill/>
            </p:spPr>
            <p:txBody>
              <a:bodyPr wrap="none" rtlCol="0">
                <a:spAutoFit/>
              </a:bodyPr>
              <a:lstStyle/>
              <a:p>
                <a:r>
                  <a:rPr lang="en-US" altLang="zh-CN" sz="4000" i="1" dirty="0">
                    <a:solidFill>
                      <a:schemeClr val="bg1"/>
                    </a:solidFill>
                  </a:rPr>
                  <a:t>04</a:t>
                </a:r>
                <a:endParaRPr lang="zh-CN" altLang="en-US" sz="4000" i="1" dirty="0">
                  <a:solidFill>
                    <a:schemeClr val="bg1"/>
                  </a:solidFill>
                </a:endParaRPr>
              </a:p>
            </p:txBody>
          </p:sp>
        </p:grpSp>
      </p:grpSp>
      <p:sp>
        <p:nvSpPr>
          <p:cNvPr id="4" name="文本框 3"/>
          <p:cNvSpPr txBox="1"/>
          <p:nvPr/>
        </p:nvSpPr>
        <p:spPr>
          <a:xfrm>
            <a:off x="8549276" y="3875965"/>
            <a:ext cx="2011680" cy="460375"/>
          </a:xfrm>
          <a:prstGeom prst="rect">
            <a:avLst/>
          </a:prstGeom>
          <a:noFill/>
        </p:spPr>
        <p:txBody>
          <a:bodyPr wrap="none" rtlCol="0">
            <a:spAutoFit/>
          </a:bodyPr>
          <a:p>
            <a:r>
              <a:rPr lang="zh-CN" altLang="en-US" sz="2400" dirty="0">
                <a:solidFill>
                  <a:srgbClr val="0B1D2B"/>
                </a:solidFill>
              </a:rPr>
              <a:t>涉密项目委托</a:t>
            </a:r>
            <a:endParaRPr lang="zh-CN" altLang="en-US" sz="2400" dirty="0">
              <a:solidFill>
                <a:srgbClr val="0B1D2B"/>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 name="矩形 2"/>
          <p:cNvSpPr/>
          <p:nvPr/>
        </p:nvSpPr>
        <p:spPr>
          <a:xfrm>
            <a:off x="3207385" y="2229485"/>
            <a:ext cx="937895" cy="156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3207385" y="1936750"/>
            <a:ext cx="937895" cy="156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6090920" y="1936750"/>
            <a:ext cx="937895" cy="156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pic>
        <p:nvPicPr>
          <p:cNvPr id="7" name="图片 6"/>
          <p:cNvPicPr>
            <a:picLocks noChangeAspect="1"/>
          </p:cNvPicPr>
          <p:nvPr/>
        </p:nvPicPr>
        <p:blipFill>
          <a:blip r:embed="rId1"/>
          <a:stretch>
            <a:fillRect/>
          </a:stretch>
        </p:blipFill>
        <p:spPr>
          <a:xfrm>
            <a:off x="936625" y="1936750"/>
            <a:ext cx="10096500" cy="1743075"/>
          </a:xfrm>
          <a:prstGeom prst="rect">
            <a:avLst/>
          </a:prstGeom>
        </p:spPr>
      </p:pic>
      <p:sp>
        <p:nvSpPr>
          <p:cNvPr id="12" name="椭圆 11"/>
          <p:cNvSpPr/>
          <p:nvPr/>
        </p:nvSpPr>
        <p:spPr>
          <a:xfrm>
            <a:off x="4761865" y="2326640"/>
            <a:ext cx="1329055" cy="537845"/>
          </a:xfrm>
          <a:prstGeom prst="ellipse">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1263015" y="2961640"/>
            <a:ext cx="1329055" cy="537845"/>
          </a:xfrm>
          <a:prstGeom prst="ellipse">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1263015" y="4203700"/>
            <a:ext cx="3498215" cy="398780"/>
          </a:xfrm>
          <a:prstGeom prst="rect">
            <a:avLst/>
          </a:prstGeom>
          <a:noFill/>
        </p:spPr>
        <p:txBody>
          <a:bodyPr wrap="square" rtlCol="0">
            <a:spAutoFit/>
          </a:bodyPr>
          <a:p>
            <a:r>
              <a:rPr lang="zh-CN" altLang="en-US" sz="2000"/>
              <a:t>采购方式变更</a:t>
            </a:r>
            <a:r>
              <a:rPr lang="en-US" altLang="zh-CN" sz="2000"/>
              <a:t>-</a:t>
            </a:r>
            <a:r>
              <a:rPr lang="zh-CN" altLang="en-US" sz="2000"/>
              <a:t>单一来源批复</a:t>
            </a:r>
            <a:endParaRPr lang="zh-CN" altLang="en-US" sz="2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pic>
        <p:nvPicPr>
          <p:cNvPr id="2" name="图片 1"/>
          <p:cNvPicPr>
            <a:picLocks noChangeAspect="1"/>
          </p:cNvPicPr>
          <p:nvPr/>
        </p:nvPicPr>
        <p:blipFill>
          <a:blip r:embed="rId1"/>
          <a:stretch>
            <a:fillRect/>
          </a:stretch>
        </p:blipFill>
        <p:spPr>
          <a:xfrm>
            <a:off x="6523355" y="688340"/>
            <a:ext cx="4709160" cy="5965190"/>
          </a:xfrm>
          <a:prstGeom prst="rect">
            <a:avLst/>
          </a:prstGeom>
        </p:spPr>
      </p:pic>
      <p:sp>
        <p:nvSpPr>
          <p:cNvPr id="6" name="文本框 5"/>
          <p:cNvSpPr txBox="1"/>
          <p:nvPr/>
        </p:nvSpPr>
        <p:spPr>
          <a:xfrm>
            <a:off x="1411605" y="1466215"/>
            <a:ext cx="3756660" cy="3476625"/>
          </a:xfrm>
          <a:prstGeom prst="rect">
            <a:avLst/>
          </a:prstGeom>
          <a:noFill/>
        </p:spPr>
        <p:txBody>
          <a:bodyPr wrap="square" rtlCol="0">
            <a:spAutoFit/>
          </a:bodyPr>
          <a:p>
            <a:r>
              <a:rPr lang="zh-CN" sz="2000"/>
              <a:t>委托书填写注意事项：</a:t>
            </a:r>
            <a:endParaRPr lang="zh-CN" sz="2000"/>
          </a:p>
          <a:p>
            <a:endParaRPr lang="zh-CN" sz="2000"/>
          </a:p>
          <a:p>
            <a:r>
              <a:rPr lang="en-US" altLang="zh-CN" sz="2000"/>
              <a:t>1.</a:t>
            </a:r>
            <a:r>
              <a:rPr lang="zh-CN" altLang="en-US" sz="2000"/>
              <a:t>采购单位和采购公章保持一致；</a:t>
            </a:r>
            <a:endParaRPr lang="zh-CN" altLang="en-US" sz="2000"/>
          </a:p>
          <a:p>
            <a:endParaRPr lang="zh-CN" altLang="en-US" sz="2000"/>
          </a:p>
          <a:p>
            <a:r>
              <a:rPr lang="en-US" altLang="zh-CN" sz="2000"/>
              <a:t>2.</a:t>
            </a:r>
            <a:r>
              <a:rPr lang="zh-CN" altLang="en-US" sz="2000"/>
              <a:t>纪检监察部门联系人填写机关纪委同志或者本司室负责纪检监督同志；</a:t>
            </a:r>
            <a:endParaRPr lang="zh-CN" altLang="en-US" sz="2000"/>
          </a:p>
          <a:p>
            <a:endParaRPr lang="zh-CN" altLang="en-US" sz="2000"/>
          </a:p>
          <a:p>
            <a:r>
              <a:rPr lang="en-US" altLang="zh-CN" sz="2000"/>
              <a:t>3.</a:t>
            </a:r>
            <a:r>
              <a:rPr lang="zh-CN" altLang="en-US" sz="2000"/>
              <a:t>采购需求可不填；</a:t>
            </a:r>
            <a:endParaRPr lang="zh-CN" altLang="en-US" sz="2000"/>
          </a:p>
          <a:p>
            <a:endParaRPr lang="zh-CN" altLang="en-US" sz="2000"/>
          </a:p>
          <a:p>
            <a:r>
              <a:rPr lang="en-US" altLang="zh-CN" sz="2000"/>
              <a:t>4.</a:t>
            </a:r>
            <a:r>
              <a:rPr lang="zh-CN" altLang="en-US" sz="2000"/>
              <a:t>自愿委托事项勾选前两项。</a:t>
            </a:r>
            <a:endParaRPr lang="zh-CN" altLang="en-US"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sp>
        <p:nvSpPr>
          <p:cNvPr id="14" name="文本框 13"/>
          <p:cNvSpPr txBox="1"/>
          <p:nvPr/>
        </p:nvSpPr>
        <p:spPr>
          <a:xfrm>
            <a:off x="1507490" y="1368425"/>
            <a:ext cx="3498215" cy="398780"/>
          </a:xfrm>
          <a:prstGeom prst="rect">
            <a:avLst/>
          </a:prstGeom>
          <a:noFill/>
        </p:spPr>
        <p:txBody>
          <a:bodyPr wrap="square" rtlCol="0">
            <a:spAutoFit/>
          </a:bodyPr>
          <a:p>
            <a:r>
              <a:rPr lang="zh-CN" sz="2000"/>
              <a:t>是否面向中小企业采购</a:t>
            </a:r>
            <a:endParaRPr lang="zh-CN" sz="2000"/>
          </a:p>
        </p:txBody>
      </p:sp>
      <p:pic>
        <p:nvPicPr>
          <p:cNvPr id="12" name="图片 11"/>
          <p:cNvPicPr>
            <a:picLocks noChangeAspect="1"/>
          </p:cNvPicPr>
          <p:nvPr/>
        </p:nvPicPr>
        <p:blipFill>
          <a:blip r:embed="rId1"/>
          <a:stretch>
            <a:fillRect/>
          </a:stretch>
        </p:blipFill>
        <p:spPr>
          <a:xfrm>
            <a:off x="1411605" y="1980565"/>
            <a:ext cx="9508490" cy="3227070"/>
          </a:xfrm>
          <a:prstGeom prst="rect">
            <a:avLst/>
          </a:prstGeom>
        </p:spPr>
      </p:pic>
      <p:sp>
        <p:nvSpPr>
          <p:cNvPr id="13" name="文本框 12"/>
          <p:cNvSpPr txBox="1"/>
          <p:nvPr/>
        </p:nvSpPr>
        <p:spPr>
          <a:xfrm>
            <a:off x="1410970" y="5403215"/>
            <a:ext cx="3498215" cy="398780"/>
          </a:xfrm>
          <a:prstGeom prst="rect">
            <a:avLst/>
          </a:prstGeom>
          <a:noFill/>
        </p:spPr>
        <p:txBody>
          <a:bodyPr wrap="square" rtlCol="0">
            <a:spAutoFit/>
          </a:bodyPr>
          <a:p>
            <a:r>
              <a:rPr lang="zh-CN" sz="2000"/>
              <a:t>制造商为中小企业</a:t>
            </a:r>
            <a:endParaRPr lang="zh-CN" sz="2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pic>
        <p:nvPicPr>
          <p:cNvPr id="3" name="图片 2"/>
          <p:cNvPicPr>
            <a:picLocks noChangeAspect="1"/>
          </p:cNvPicPr>
          <p:nvPr/>
        </p:nvPicPr>
        <p:blipFill>
          <a:blip r:embed="rId1"/>
          <a:stretch>
            <a:fillRect/>
          </a:stretch>
        </p:blipFill>
        <p:spPr>
          <a:xfrm>
            <a:off x="1411605" y="2199005"/>
            <a:ext cx="8572500" cy="2828925"/>
          </a:xfrm>
          <a:prstGeom prst="rect">
            <a:avLst/>
          </a:prstGeom>
        </p:spPr>
      </p:pic>
      <p:sp>
        <p:nvSpPr>
          <p:cNvPr id="14" name="文本框 13"/>
          <p:cNvSpPr txBox="1"/>
          <p:nvPr/>
        </p:nvSpPr>
        <p:spPr>
          <a:xfrm>
            <a:off x="1507490" y="1368425"/>
            <a:ext cx="3498215" cy="398780"/>
          </a:xfrm>
          <a:prstGeom prst="rect">
            <a:avLst/>
          </a:prstGeom>
          <a:noFill/>
        </p:spPr>
        <p:txBody>
          <a:bodyPr wrap="square" rtlCol="0">
            <a:spAutoFit/>
          </a:bodyPr>
          <a:p>
            <a:r>
              <a:rPr lang="zh-CN" sz="2000"/>
              <a:t>是否面向中小企业采购</a:t>
            </a:r>
            <a:endParaRPr lang="zh-CN" sz="2000"/>
          </a:p>
        </p:txBody>
      </p:sp>
      <p:sp>
        <p:nvSpPr>
          <p:cNvPr id="8" name="文本框 7"/>
          <p:cNvSpPr txBox="1"/>
          <p:nvPr/>
        </p:nvSpPr>
        <p:spPr>
          <a:xfrm>
            <a:off x="9749155" y="3689985"/>
            <a:ext cx="489585" cy="368300"/>
          </a:xfrm>
          <a:prstGeom prst="rect">
            <a:avLst/>
          </a:prstGeom>
          <a:noFill/>
        </p:spPr>
        <p:txBody>
          <a:bodyPr wrap="square" rtlCol="0" anchor="t">
            <a:spAutoFit/>
          </a:bodyPr>
          <a:p>
            <a:r>
              <a:rPr lang="zh-CN" altLang="en-US">
                <a:solidFill>
                  <a:srgbClr val="FF0000"/>
                </a:solidFill>
                <a:latin typeface="方正隶书_GBK" panose="02000000000000000000" charset="-122"/>
                <a:ea typeface="方正隶书_GBK" panose="02000000000000000000" charset="-122"/>
              </a:rPr>
              <a:t>√</a:t>
            </a:r>
            <a:endParaRPr lang="zh-CN" altLang="en-US">
              <a:solidFill>
                <a:srgbClr val="FF0000"/>
              </a:solidFill>
              <a:latin typeface="方正隶书_GBK" panose="02000000000000000000" charset="-122"/>
              <a:ea typeface="方正隶书_GBK" panose="02000000000000000000" charset="-122"/>
            </a:endParaRPr>
          </a:p>
        </p:txBody>
      </p:sp>
      <p:sp>
        <p:nvSpPr>
          <p:cNvPr id="9" name="文本框 8"/>
          <p:cNvSpPr txBox="1"/>
          <p:nvPr/>
        </p:nvSpPr>
        <p:spPr>
          <a:xfrm>
            <a:off x="8225155" y="4058285"/>
            <a:ext cx="489585" cy="368300"/>
          </a:xfrm>
          <a:prstGeom prst="rect">
            <a:avLst/>
          </a:prstGeom>
          <a:noFill/>
        </p:spPr>
        <p:txBody>
          <a:bodyPr wrap="square" rtlCol="0" anchor="t">
            <a:spAutoFit/>
          </a:bodyPr>
          <a:p>
            <a:r>
              <a:rPr lang="zh-CN" altLang="en-US">
                <a:solidFill>
                  <a:srgbClr val="FF0000"/>
                </a:solidFill>
                <a:latin typeface="方正隶书_GBK" panose="02000000000000000000" charset="-122"/>
                <a:ea typeface="方正隶书_GBK" panose="02000000000000000000" charset="-122"/>
              </a:rPr>
              <a:t>√</a:t>
            </a:r>
            <a:endParaRPr lang="zh-CN" altLang="en-US">
              <a:solidFill>
                <a:srgbClr val="FF0000"/>
              </a:solidFill>
              <a:latin typeface="方正隶书_GBK" panose="02000000000000000000" charset="-122"/>
              <a:ea typeface="方正隶书_GBK" panose="02000000000000000000"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pic>
        <p:nvPicPr>
          <p:cNvPr id="4" name="图片 3"/>
          <p:cNvPicPr>
            <a:picLocks noChangeAspect="1"/>
          </p:cNvPicPr>
          <p:nvPr/>
        </p:nvPicPr>
        <p:blipFill>
          <a:blip r:embed="rId1"/>
          <a:stretch>
            <a:fillRect/>
          </a:stretch>
        </p:blipFill>
        <p:spPr>
          <a:xfrm>
            <a:off x="1411605" y="2400300"/>
            <a:ext cx="7781925" cy="1666875"/>
          </a:xfrm>
          <a:prstGeom prst="rect">
            <a:avLst/>
          </a:prstGeom>
        </p:spPr>
      </p:pic>
      <p:sp>
        <p:nvSpPr>
          <p:cNvPr id="2" name="文本框 1"/>
          <p:cNvSpPr txBox="1"/>
          <p:nvPr/>
        </p:nvSpPr>
        <p:spPr>
          <a:xfrm>
            <a:off x="1507490" y="1566545"/>
            <a:ext cx="5949950" cy="398780"/>
          </a:xfrm>
          <a:prstGeom prst="rect">
            <a:avLst/>
          </a:prstGeom>
          <a:noFill/>
        </p:spPr>
        <p:txBody>
          <a:bodyPr wrap="square" rtlCol="0">
            <a:spAutoFit/>
          </a:bodyPr>
          <a:p>
            <a:r>
              <a:rPr lang="zh-CN" sz="2000"/>
              <a:t>备注</a:t>
            </a:r>
            <a:r>
              <a:rPr lang="en-US" altLang="zh-CN" sz="2000"/>
              <a:t>-</a:t>
            </a:r>
            <a:r>
              <a:rPr lang="zh-CN" altLang="en-US" sz="2000"/>
              <a:t>一般用于填写废标项目重新委托项目信息</a:t>
            </a:r>
            <a:endParaRPr lang="zh-CN" altLang="en-US" sz="2000"/>
          </a:p>
        </p:txBody>
      </p:sp>
      <p:pic>
        <p:nvPicPr>
          <p:cNvPr id="3" name="图片 2"/>
          <p:cNvPicPr>
            <a:picLocks noChangeAspect="1"/>
          </p:cNvPicPr>
          <p:nvPr/>
        </p:nvPicPr>
        <p:blipFill>
          <a:blip r:embed="rId2"/>
          <a:stretch>
            <a:fillRect/>
          </a:stretch>
        </p:blipFill>
        <p:spPr>
          <a:xfrm>
            <a:off x="4297045" y="4445635"/>
            <a:ext cx="2952750" cy="762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sp>
        <p:nvSpPr>
          <p:cNvPr id="2" name="文本框 1"/>
          <p:cNvSpPr txBox="1"/>
          <p:nvPr/>
        </p:nvSpPr>
        <p:spPr>
          <a:xfrm>
            <a:off x="1473835" y="1069975"/>
            <a:ext cx="5949950" cy="398780"/>
          </a:xfrm>
          <a:prstGeom prst="rect">
            <a:avLst/>
          </a:prstGeom>
          <a:noFill/>
        </p:spPr>
        <p:txBody>
          <a:bodyPr wrap="square" rtlCol="0">
            <a:spAutoFit/>
          </a:bodyPr>
          <a:p>
            <a:r>
              <a:rPr lang="zh-CN" sz="2000"/>
              <a:t>填写采购需求</a:t>
            </a:r>
            <a:endParaRPr lang="zh-CN" sz="2000"/>
          </a:p>
        </p:txBody>
      </p:sp>
      <p:pic>
        <p:nvPicPr>
          <p:cNvPr id="7" name="图片 6"/>
          <p:cNvPicPr>
            <a:picLocks noChangeAspect="1"/>
          </p:cNvPicPr>
          <p:nvPr/>
        </p:nvPicPr>
        <p:blipFill>
          <a:blip r:embed="rId1"/>
          <a:stretch>
            <a:fillRect/>
          </a:stretch>
        </p:blipFill>
        <p:spPr>
          <a:xfrm>
            <a:off x="1263015" y="1468755"/>
            <a:ext cx="8857615" cy="479552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sp>
        <p:nvSpPr>
          <p:cNvPr id="2" name="文本框 1"/>
          <p:cNvSpPr txBox="1"/>
          <p:nvPr/>
        </p:nvSpPr>
        <p:spPr>
          <a:xfrm>
            <a:off x="1410970" y="1183640"/>
            <a:ext cx="5949950" cy="398780"/>
          </a:xfrm>
          <a:prstGeom prst="rect">
            <a:avLst/>
          </a:prstGeom>
          <a:noFill/>
        </p:spPr>
        <p:txBody>
          <a:bodyPr wrap="square" rtlCol="0">
            <a:spAutoFit/>
          </a:bodyPr>
          <a:p>
            <a:r>
              <a:rPr lang="zh-CN" sz="2000"/>
              <a:t>填写采购需求</a:t>
            </a:r>
            <a:endParaRPr lang="zh-CN" sz="2000"/>
          </a:p>
        </p:txBody>
      </p:sp>
      <p:pic>
        <p:nvPicPr>
          <p:cNvPr id="6" name="图片 5"/>
          <p:cNvPicPr>
            <a:picLocks noChangeAspect="1"/>
          </p:cNvPicPr>
          <p:nvPr/>
        </p:nvPicPr>
        <p:blipFill>
          <a:blip r:embed="rId1"/>
          <a:stretch>
            <a:fillRect/>
          </a:stretch>
        </p:blipFill>
        <p:spPr>
          <a:xfrm>
            <a:off x="1411605" y="1692275"/>
            <a:ext cx="9481820" cy="3756660"/>
          </a:xfrm>
          <a:prstGeom prst="rect">
            <a:avLst/>
          </a:prstGeom>
        </p:spPr>
      </p:pic>
      <p:sp>
        <p:nvSpPr>
          <p:cNvPr id="12" name="椭圆 11"/>
          <p:cNvSpPr/>
          <p:nvPr/>
        </p:nvSpPr>
        <p:spPr>
          <a:xfrm>
            <a:off x="9685020" y="1566545"/>
            <a:ext cx="1329055" cy="537845"/>
          </a:xfrm>
          <a:prstGeom prst="ellipse">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sp>
        <p:nvSpPr>
          <p:cNvPr id="2" name="文本框 1"/>
          <p:cNvSpPr txBox="1"/>
          <p:nvPr/>
        </p:nvSpPr>
        <p:spPr>
          <a:xfrm>
            <a:off x="1410970" y="1183640"/>
            <a:ext cx="5949950" cy="398780"/>
          </a:xfrm>
          <a:prstGeom prst="rect">
            <a:avLst/>
          </a:prstGeom>
          <a:noFill/>
        </p:spPr>
        <p:txBody>
          <a:bodyPr wrap="square" rtlCol="0">
            <a:spAutoFit/>
          </a:bodyPr>
          <a:p>
            <a:r>
              <a:rPr lang="zh-CN" sz="2000"/>
              <a:t>填写采购需求</a:t>
            </a:r>
            <a:endParaRPr lang="zh-CN" sz="2000"/>
          </a:p>
        </p:txBody>
      </p:sp>
      <p:pic>
        <p:nvPicPr>
          <p:cNvPr id="8" name="图片 7"/>
          <p:cNvPicPr>
            <a:picLocks noChangeAspect="1"/>
          </p:cNvPicPr>
          <p:nvPr/>
        </p:nvPicPr>
        <p:blipFill>
          <a:blip r:embed="rId1"/>
          <a:stretch>
            <a:fillRect/>
          </a:stretch>
        </p:blipFill>
        <p:spPr>
          <a:xfrm>
            <a:off x="1362075" y="1739265"/>
            <a:ext cx="9810750" cy="4209415"/>
          </a:xfrm>
          <a:prstGeom prst="rect">
            <a:avLst/>
          </a:prstGeom>
        </p:spPr>
      </p:pic>
      <p:sp>
        <p:nvSpPr>
          <p:cNvPr id="9" name="矩形 8"/>
          <p:cNvSpPr/>
          <p:nvPr/>
        </p:nvSpPr>
        <p:spPr>
          <a:xfrm>
            <a:off x="8095615" y="3000375"/>
            <a:ext cx="2888615" cy="1073785"/>
          </a:xfrm>
          <a:prstGeom prst="rect">
            <a:avLst/>
          </a:prstGeom>
          <a:noFill/>
          <a:ln>
            <a:solidFill>
              <a:srgbClr val="FF0000"/>
            </a:solidFill>
          </a:ln>
          <a:extLst>
            <a:ext uri="{909E8E84-426E-40DD-AFC4-6F175D3DCCD1}">
              <a14:hiddenFill xmlns:a14="http://schemas.microsoft.com/office/drawing/2010/main">
                <a:solidFill>
                  <a:srgbClr val="3187C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sp>
        <p:nvSpPr>
          <p:cNvPr id="2" name="文本框 1"/>
          <p:cNvSpPr txBox="1"/>
          <p:nvPr/>
        </p:nvSpPr>
        <p:spPr>
          <a:xfrm>
            <a:off x="1410970" y="1183640"/>
            <a:ext cx="5949950" cy="398780"/>
          </a:xfrm>
          <a:prstGeom prst="rect">
            <a:avLst/>
          </a:prstGeom>
          <a:noFill/>
        </p:spPr>
        <p:txBody>
          <a:bodyPr wrap="square" rtlCol="0">
            <a:spAutoFit/>
          </a:bodyPr>
          <a:p>
            <a:r>
              <a:rPr lang="zh-CN" sz="2000"/>
              <a:t>填写采购需求</a:t>
            </a:r>
            <a:endParaRPr lang="zh-CN" sz="2000"/>
          </a:p>
        </p:txBody>
      </p:sp>
      <p:pic>
        <p:nvPicPr>
          <p:cNvPr id="7" name="图片 6"/>
          <p:cNvPicPr>
            <a:picLocks noChangeAspect="1"/>
          </p:cNvPicPr>
          <p:nvPr/>
        </p:nvPicPr>
        <p:blipFill>
          <a:blip r:embed="rId1"/>
          <a:stretch>
            <a:fillRect/>
          </a:stretch>
        </p:blipFill>
        <p:spPr>
          <a:xfrm>
            <a:off x="1080770" y="1765300"/>
            <a:ext cx="10032365" cy="34734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sp>
        <p:nvSpPr>
          <p:cNvPr id="2" name="文本框 1"/>
          <p:cNvSpPr txBox="1"/>
          <p:nvPr/>
        </p:nvSpPr>
        <p:spPr>
          <a:xfrm>
            <a:off x="1410970" y="1183640"/>
            <a:ext cx="5949950" cy="398780"/>
          </a:xfrm>
          <a:prstGeom prst="rect">
            <a:avLst/>
          </a:prstGeom>
          <a:noFill/>
        </p:spPr>
        <p:txBody>
          <a:bodyPr wrap="square" rtlCol="0">
            <a:spAutoFit/>
          </a:bodyPr>
          <a:p>
            <a:r>
              <a:rPr lang="zh-CN" sz="2000"/>
              <a:t>查看项目进度</a:t>
            </a:r>
            <a:endParaRPr lang="zh-CN" sz="2000"/>
          </a:p>
        </p:txBody>
      </p:sp>
      <p:pic>
        <p:nvPicPr>
          <p:cNvPr id="4" name="图片 3"/>
          <p:cNvPicPr>
            <a:picLocks noChangeAspect="1"/>
          </p:cNvPicPr>
          <p:nvPr/>
        </p:nvPicPr>
        <p:blipFill>
          <a:blip r:embed="rId1"/>
          <a:stretch>
            <a:fillRect/>
          </a:stretch>
        </p:blipFill>
        <p:spPr>
          <a:xfrm>
            <a:off x="1150620" y="1582420"/>
            <a:ext cx="10081895" cy="42932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8" name="矩形 27"/>
          <p:cNvSpPr/>
          <p:nvPr/>
        </p:nvSpPr>
        <p:spPr>
          <a:xfrm>
            <a:off x="10694250" y="1183734"/>
            <a:ext cx="906656" cy="90665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1011796" y="994551"/>
            <a:ext cx="707886" cy="707886"/>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4" name="矩形 33"/>
          <p:cNvSpPr/>
          <p:nvPr/>
        </p:nvSpPr>
        <p:spPr>
          <a:xfrm>
            <a:off x="1259382" y="5378166"/>
            <a:ext cx="803686" cy="80368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1" y="401820"/>
            <a:ext cx="954259" cy="954259"/>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7" name="矩形 36"/>
          <p:cNvSpPr/>
          <p:nvPr/>
        </p:nvSpPr>
        <p:spPr>
          <a:xfrm>
            <a:off x="494205" y="5573345"/>
            <a:ext cx="906657" cy="90665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nvGrpSpPr>
          <p:cNvPr id="2" name="组合 1"/>
          <p:cNvGrpSpPr/>
          <p:nvPr/>
        </p:nvGrpSpPr>
        <p:grpSpPr>
          <a:xfrm>
            <a:off x="96241" y="1246768"/>
            <a:ext cx="11620249" cy="5735092"/>
            <a:chOff x="96241" y="1246768"/>
            <a:chExt cx="11620249" cy="5735092"/>
          </a:xfrm>
        </p:grpSpPr>
        <p:sp>
          <p:nvSpPr>
            <p:cNvPr id="38" name="斜纹 37"/>
            <p:cNvSpPr/>
            <p:nvPr/>
          </p:nvSpPr>
          <p:spPr>
            <a:xfrm rot="18776160" flipH="1">
              <a:off x="-792370" y="4591012"/>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9" name="斜纹 38"/>
            <p:cNvSpPr/>
            <p:nvPr/>
          </p:nvSpPr>
          <p:spPr>
            <a:xfrm rot="18776160" flipH="1">
              <a:off x="-1088011" y="5058376"/>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4" name="斜纹 43"/>
            <p:cNvSpPr/>
            <p:nvPr/>
          </p:nvSpPr>
          <p:spPr>
            <a:xfrm rot="7976160" flipH="1">
              <a:off x="9793007" y="2431020"/>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5" name="斜纹 44"/>
            <p:cNvSpPr/>
            <p:nvPr/>
          </p:nvSpPr>
          <p:spPr>
            <a:xfrm rot="7976160" flipH="1">
              <a:off x="9680608" y="2784963"/>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sp>
        <p:nvSpPr>
          <p:cNvPr id="33" name="矩形 32"/>
          <p:cNvSpPr/>
          <p:nvPr/>
        </p:nvSpPr>
        <p:spPr>
          <a:xfrm>
            <a:off x="11274186" y="1716110"/>
            <a:ext cx="729687" cy="72968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nvGrpSpPr>
          <p:cNvPr id="52" name="组合 51"/>
          <p:cNvGrpSpPr/>
          <p:nvPr/>
        </p:nvGrpSpPr>
        <p:grpSpPr>
          <a:xfrm>
            <a:off x="3870262" y="2747660"/>
            <a:ext cx="963124" cy="963124"/>
            <a:chOff x="4082280" y="2326963"/>
            <a:chExt cx="963124" cy="963124"/>
          </a:xfrm>
        </p:grpSpPr>
        <p:sp>
          <p:nvSpPr>
            <p:cNvPr id="71" name="矩形 70"/>
            <p:cNvSpPr/>
            <p:nvPr/>
          </p:nvSpPr>
          <p:spPr>
            <a:xfrm rot="2700000">
              <a:off x="4082280" y="2326963"/>
              <a:ext cx="963124" cy="963124"/>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72" name="文本框 71"/>
            <p:cNvSpPr txBox="1"/>
            <p:nvPr/>
          </p:nvSpPr>
          <p:spPr>
            <a:xfrm>
              <a:off x="4088095" y="2453411"/>
              <a:ext cx="787395" cy="707886"/>
            </a:xfrm>
            <a:prstGeom prst="rect">
              <a:avLst/>
            </a:prstGeom>
            <a:noFill/>
          </p:spPr>
          <p:txBody>
            <a:bodyPr wrap="none" rtlCol="0">
              <a:spAutoFit/>
            </a:bodyPr>
            <a:lstStyle/>
            <a:p>
              <a:r>
                <a:rPr lang="en-US" altLang="zh-CN" sz="4000" i="1" dirty="0">
                  <a:solidFill>
                    <a:schemeClr val="bg1"/>
                  </a:solidFill>
                </a:rPr>
                <a:t>01</a:t>
              </a:r>
              <a:endParaRPr lang="zh-CN" altLang="en-US" sz="4000" i="1" dirty="0">
                <a:solidFill>
                  <a:schemeClr val="bg1"/>
                </a:solidFill>
              </a:endParaRPr>
            </a:p>
          </p:txBody>
        </p:sp>
      </p:grpSp>
      <p:sp>
        <p:nvSpPr>
          <p:cNvPr id="70" name="文本框 69"/>
          <p:cNvSpPr txBox="1"/>
          <p:nvPr/>
        </p:nvSpPr>
        <p:spPr>
          <a:xfrm>
            <a:off x="5273483" y="3301688"/>
            <a:ext cx="2926080" cy="645160"/>
          </a:xfrm>
          <a:prstGeom prst="rect">
            <a:avLst/>
          </a:prstGeom>
          <a:noFill/>
        </p:spPr>
        <p:txBody>
          <a:bodyPr wrap="none" rtlCol="0">
            <a:spAutoFit/>
          </a:bodyPr>
          <a:lstStyle/>
          <a:p>
            <a:r>
              <a:rPr lang="zh-CN" altLang="en-US" sz="3600" dirty="0"/>
              <a:t>采购项目分类</a:t>
            </a:r>
            <a:endParaRPr lang="zh-CN" altLang="en-US" sz="3600" dirty="0"/>
          </a:p>
        </p:txBody>
      </p:sp>
      <p:sp>
        <p:nvSpPr>
          <p:cNvPr id="8" name="文本框 7"/>
          <p:cNvSpPr txBox="1"/>
          <p:nvPr/>
        </p:nvSpPr>
        <p:spPr>
          <a:xfrm>
            <a:off x="5309711" y="2442419"/>
            <a:ext cx="2887345" cy="922020"/>
          </a:xfrm>
          <a:prstGeom prst="rect">
            <a:avLst/>
          </a:prstGeom>
          <a:noFill/>
        </p:spPr>
        <p:txBody>
          <a:bodyPr wrap="none" rtlCol="0">
            <a:spAutoFit/>
          </a:bodyPr>
          <a:lstStyle/>
          <a:p>
            <a:r>
              <a:rPr lang="en-US" altLang="zh-CN" sz="5400" dirty="0">
                <a:solidFill>
                  <a:srgbClr val="F7C15D"/>
                </a:solidFill>
              </a:rPr>
              <a:t>PART 01</a:t>
            </a:r>
            <a:endParaRPr lang="zh-CN" altLang="en-US" sz="5400" dirty="0">
              <a:solidFill>
                <a:srgbClr val="F7C15D"/>
              </a:solidFill>
            </a:endParaRPr>
          </a:p>
        </p:txBody>
      </p:sp>
      <p:cxnSp>
        <p:nvCxnSpPr>
          <p:cNvPr id="11" name="直接连接符 10"/>
          <p:cNvCxnSpPr/>
          <p:nvPr/>
        </p:nvCxnSpPr>
        <p:spPr>
          <a:xfrm>
            <a:off x="5273135" y="3228536"/>
            <a:ext cx="2954655" cy="0"/>
          </a:xfrm>
          <a:prstGeom prst="line">
            <a:avLst/>
          </a:prstGeom>
          <a:ln w="25400">
            <a:solidFill>
              <a:srgbClr val="3187C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sp>
        <p:nvSpPr>
          <p:cNvPr id="2" name="文本框 1"/>
          <p:cNvSpPr txBox="1"/>
          <p:nvPr/>
        </p:nvSpPr>
        <p:spPr>
          <a:xfrm>
            <a:off x="1410970" y="1183640"/>
            <a:ext cx="5949950" cy="398780"/>
          </a:xfrm>
          <a:prstGeom prst="rect">
            <a:avLst/>
          </a:prstGeom>
          <a:noFill/>
        </p:spPr>
        <p:txBody>
          <a:bodyPr wrap="square" rtlCol="0">
            <a:spAutoFit/>
          </a:bodyPr>
          <a:p>
            <a:r>
              <a:rPr lang="zh-CN" sz="2000"/>
              <a:t>采购需求导引</a:t>
            </a:r>
            <a:endParaRPr lang="zh-CN" sz="2000"/>
          </a:p>
        </p:txBody>
      </p:sp>
      <p:pic>
        <p:nvPicPr>
          <p:cNvPr id="3" name="图片 2"/>
          <p:cNvPicPr>
            <a:picLocks noChangeAspect="1"/>
          </p:cNvPicPr>
          <p:nvPr>
            <p:custDataLst>
              <p:tags r:id="rId1"/>
            </p:custDataLst>
          </p:nvPr>
        </p:nvPicPr>
        <p:blipFill>
          <a:blip r:embed="rId2"/>
          <a:stretch>
            <a:fillRect/>
          </a:stretch>
        </p:blipFill>
        <p:spPr>
          <a:xfrm>
            <a:off x="2694940" y="1652905"/>
            <a:ext cx="6147435" cy="450151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单独项目委托</a:t>
            </a:r>
            <a:endParaRPr lang="zh-CN" altLang="en-US" sz="2400" dirty="0">
              <a:solidFill>
                <a:srgbClr val="00355C"/>
              </a:solidFill>
            </a:endParaRPr>
          </a:p>
        </p:txBody>
      </p:sp>
      <p:sp>
        <p:nvSpPr>
          <p:cNvPr id="2" name="文本框 1"/>
          <p:cNvSpPr txBox="1"/>
          <p:nvPr/>
        </p:nvSpPr>
        <p:spPr>
          <a:xfrm>
            <a:off x="1410970" y="1183640"/>
            <a:ext cx="5949950" cy="398780"/>
          </a:xfrm>
          <a:prstGeom prst="rect">
            <a:avLst/>
          </a:prstGeom>
          <a:noFill/>
        </p:spPr>
        <p:txBody>
          <a:bodyPr wrap="square" rtlCol="0">
            <a:spAutoFit/>
          </a:bodyPr>
          <a:p>
            <a:r>
              <a:rPr lang="zh-CN" sz="2000"/>
              <a:t>采购需求导引</a:t>
            </a:r>
            <a:endParaRPr lang="zh-CN" sz="2000"/>
          </a:p>
        </p:txBody>
      </p:sp>
      <p:pic>
        <p:nvPicPr>
          <p:cNvPr id="4" name="图片 3"/>
          <p:cNvPicPr>
            <a:picLocks noChangeAspect="1"/>
          </p:cNvPicPr>
          <p:nvPr>
            <p:custDataLst>
              <p:tags r:id="rId1"/>
            </p:custDataLst>
          </p:nvPr>
        </p:nvPicPr>
        <p:blipFill>
          <a:blip r:embed="rId2"/>
          <a:stretch>
            <a:fillRect/>
          </a:stretch>
        </p:blipFill>
        <p:spPr>
          <a:xfrm>
            <a:off x="2966720" y="1582420"/>
            <a:ext cx="5913120" cy="459549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电子卖场</a:t>
            </a:r>
            <a:endParaRPr lang="zh-CN" altLang="en-US" sz="2400" dirty="0">
              <a:solidFill>
                <a:srgbClr val="00355C"/>
              </a:solidFill>
            </a:endParaRPr>
          </a:p>
        </p:txBody>
      </p:sp>
      <p:pic>
        <p:nvPicPr>
          <p:cNvPr id="3" name="图片 2"/>
          <p:cNvPicPr>
            <a:picLocks noChangeAspect="1"/>
          </p:cNvPicPr>
          <p:nvPr/>
        </p:nvPicPr>
        <p:blipFill>
          <a:blip r:embed="rId1"/>
          <a:stretch>
            <a:fillRect/>
          </a:stretch>
        </p:blipFill>
        <p:spPr>
          <a:xfrm>
            <a:off x="1732280" y="1265555"/>
            <a:ext cx="7689215" cy="4536440"/>
          </a:xfrm>
          <a:prstGeom prst="rect">
            <a:avLst/>
          </a:prstGeom>
        </p:spPr>
      </p:pic>
      <p:sp>
        <p:nvSpPr>
          <p:cNvPr id="12" name="矩形 11"/>
          <p:cNvSpPr/>
          <p:nvPr/>
        </p:nvSpPr>
        <p:spPr>
          <a:xfrm>
            <a:off x="5669915" y="3740150"/>
            <a:ext cx="1739265" cy="440055"/>
          </a:xfrm>
          <a:prstGeom prst="rect">
            <a:avLst/>
          </a:prstGeom>
          <a:noFill/>
          <a:ln>
            <a:solidFill>
              <a:srgbClr val="FF0000"/>
            </a:solidFill>
          </a:ln>
          <a:extLst>
            <a:ext uri="{909E8E84-426E-40DD-AFC4-6F175D3DCCD1}">
              <a14:hiddenFill xmlns:a14="http://schemas.microsoft.com/office/drawing/2010/main">
                <a:solidFill>
                  <a:srgbClr val="3187C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电子卖场</a:t>
            </a:r>
            <a:endParaRPr lang="zh-CN" altLang="en-US" sz="2400" dirty="0">
              <a:solidFill>
                <a:srgbClr val="00355C"/>
              </a:solidFill>
            </a:endParaRPr>
          </a:p>
        </p:txBody>
      </p:sp>
      <p:pic>
        <p:nvPicPr>
          <p:cNvPr id="2" name="图片 1"/>
          <p:cNvPicPr>
            <a:picLocks noChangeAspect="1"/>
          </p:cNvPicPr>
          <p:nvPr/>
        </p:nvPicPr>
        <p:blipFill>
          <a:blip r:embed="rId1"/>
          <a:stretch>
            <a:fillRect/>
          </a:stretch>
        </p:blipFill>
        <p:spPr>
          <a:xfrm>
            <a:off x="2475230" y="1183640"/>
            <a:ext cx="7004050" cy="494093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电子卖场</a:t>
            </a:r>
            <a:endParaRPr lang="zh-CN" altLang="en-US" sz="2400" dirty="0">
              <a:solidFill>
                <a:srgbClr val="00355C"/>
              </a:solidFill>
            </a:endParaRPr>
          </a:p>
        </p:txBody>
      </p:sp>
      <p:pic>
        <p:nvPicPr>
          <p:cNvPr id="3" name="图片 2"/>
          <p:cNvPicPr>
            <a:picLocks noChangeAspect="1"/>
          </p:cNvPicPr>
          <p:nvPr/>
        </p:nvPicPr>
        <p:blipFill>
          <a:blip r:embed="rId1"/>
          <a:stretch>
            <a:fillRect/>
          </a:stretch>
        </p:blipFill>
        <p:spPr>
          <a:xfrm>
            <a:off x="1290955" y="1183640"/>
            <a:ext cx="9610725" cy="479107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电子卖场</a:t>
            </a:r>
            <a:endParaRPr lang="zh-CN" altLang="en-US" sz="2400" dirty="0">
              <a:solidFill>
                <a:srgbClr val="00355C"/>
              </a:solidFill>
            </a:endParaRPr>
          </a:p>
        </p:txBody>
      </p:sp>
      <p:pic>
        <p:nvPicPr>
          <p:cNvPr id="2" name="图片 1"/>
          <p:cNvPicPr>
            <a:picLocks noChangeAspect="1"/>
          </p:cNvPicPr>
          <p:nvPr/>
        </p:nvPicPr>
        <p:blipFill>
          <a:blip r:embed="rId1"/>
          <a:stretch>
            <a:fillRect/>
          </a:stretch>
        </p:blipFill>
        <p:spPr>
          <a:xfrm>
            <a:off x="1830705" y="1378585"/>
            <a:ext cx="8269605" cy="432498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定点采购</a:t>
            </a:r>
            <a:endParaRPr lang="zh-CN" altLang="en-US" sz="2400" dirty="0">
              <a:solidFill>
                <a:srgbClr val="00355C"/>
              </a:solidFill>
            </a:endParaRPr>
          </a:p>
        </p:txBody>
      </p:sp>
      <p:pic>
        <p:nvPicPr>
          <p:cNvPr id="3" name="图片 2"/>
          <p:cNvPicPr>
            <a:picLocks noChangeAspect="1"/>
          </p:cNvPicPr>
          <p:nvPr/>
        </p:nvPicPr>
        <p:blipFill>
          <a:blip r:embed="rId1"/>
          <a:srcRect t="3633" b="6703"/>
          <a:stretch>
            <a:fillRect/>
          </a:stretch>
        </p:blipFill>
        <p:spPr>
          <a:xfrm>
            <a:off x="3945890" y="1153795"/>
            <a:ext cx="3960495" cy="3202305"/>
          </a:xfrm>
          <a:prstGeom prst="rect">
            <a:avLst/>
          </a:prstGeom>
        </p:spPr>
      </p:pic>
      <p:sp>
        <p:nvSpPr>
          <p:cNvPr id="12" name="椭圆 11"/>
          <p:cNvSpPr/>
          <p:nvPr/>
        </p:nvSpPr>
        <p:spPr>
          <a:xfrm>
            <a:off x="4004310" y="1400175"/>
            <a:ext cx="1202690" cy="469900"/>
          </a:xfrm>
          <a:prstGeom prst="ellipse">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2"/>
          <a:stretch>
            <a:fillRect/>
          </a:stretch>
        </p:blipFill>
        <p:spPr>
          <a:xfrm>
            <a:off x="2145030" y="4483735"/>
            <a:ext cx="7562215" cy="162877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见证服务</a:t>
            </a:r>
            <a:endParaRPr lang="zh-CN" altLang="en-US" sz="2400" dirty="0">
              <a:solidFill>
                <a:srgbClr val="00355C"/>
              </a:solidFill>
            </a:endParaRPr>
          </a:p>
        </p:txBody>
      </p:sp>
      <p:sp>
        <p:nvSpPr>
          <p:cNvPr id="100" name="文本框 99"/>
          <p:cNvSpPr txBox="1"/>
          <p:nvPr/>
        </p:nvSpPr>
        <p:spPr>
          <a:xfrm>
            <a:off x="1846580" y="1673860"/>
            <a:ext cx="3273425" cy="3784600"/>
          </a:xfrm>
          <a:prstGeom prst="rect">
            <a:avLst/>
          </a:prstGeom>
          <a:noFill/>
          <a:ln w="9525">
            <a:noFill/>
          </a:ln>
        </p:spPr>
        <p:txBody>
          <a:bodyPr wrap="square">
            <a:spAutoFit/>
          </a:bodyPr>
          <a:p>
            <a:pPr marL="0" indent="406400" algn="l"/>
            <a:r>
              <a:rPr lang="en-US" altLang="zh-CN" sz="2000" b="0"/>
              <a:t> </a:t>
            </a:r>
            <a:r>
              <a:rPr lang="zh-CN" altLang="en-US" sz="2000" b="0"/>
              <a:t>见证服务，是指国采中心根据中央国家机关各部门及所属单位的委托，利用现有场所资源，对招标采购、国有资产出租等各类交易或其他资源配置活动事项的评审、磋商、谈判等环节提供记录的行为。</a:t>
            </a:r>
            <a:endParaRPr lang="zh-CN" altLang="en-US" sz="2000" b="0"/>
          </a:p>
          <a:p>
            <a:pPr marL="0" indent="406400" algn="l"/>
            <a:r>
              <a:rPr lang="en-US" altLang="zh-CN" sz="2000" b="0"/>
              <a:t> </a:t>
            </a:r>
            <a:r>
              <a:rPr lang="zh-CN" altLang="en-US" sz="2000" b="0"/>
              <a:t>见证服务内容包括：场所及设施使用、录音录像、信息公开、专家抽取、资料备份以及出具见证证明。</a:t>
            </a:r>
            <a:endParaRPr lang="zh-CN" altLang="en-US" sz="2000"/>
          </a:p>
        </p:txBody>
      </p:sp>
      <p:pic>
        <p:nvPicPr>
          <p:cNvPr id="4" name="图片 3"/>
          <p:cNvPicPr>
            <a:picLocks noChangeAspect="1"/>
          </p:cNvPicPr>
          <p:nvPr/>
        </p:nvPicPr>
        <p:blipFill>
          <a:blip r:embed="rId1"/>
          <a:stretch>
            <a:fillRect/>
          </a:stretch>
        </p:blipFill>
        <p:spPr>
          <a:xfrm>
            <a:off x="6276975" y="688340"/>
            <a:ext cx="4662170" cy="524446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见证服务</a:t>
            </a:r>
            <a:endParaRPr lang="zh-CN" altLang="en-US" sz="2400" dirty="0">
              <a:solidFill>
                <a:srgbClr val="00355C"/>
              </a:solidFill>
            </a:endParaRPr>
          </a:p>
        </p:txBody>
      </p:sp>
      <p:pic>
        <p:nvPicPr>
          <p:cNvPr id="3" name="图片 2"/>
          <p:cNvPicPr>
            <a:picLocks noChangeAspect="1"/>
          </p:cNvPicPr>
          <p:nvPr/>
        </p:nvPicPr>
        <p:blipFill>
          <a:blip r:embed="rId1"/>
          <a:stretch>
            <a:fillRect/>
          </a:stretch>
        </p:blipFill>
        <p:spPr>
          <a:xfrm>
            <a:off x="936625" y="1416050"/>
            <a:ext cx="10083800" cy="4231640"/>
          </a:xfrm>
          <a:prstGeom prst="rect">
            <a:avLst/>
          </a:prstGeom>
        </p:spPr>
      </p:pic>
      <p:sp>
        <p:nvSpPr>
          <p:cNvPr id="6" name="椭圆 5"/>
          <p:cNvSpPr/>
          <p:nvPr/>
        </p:nvSpPr>
        <p:spPr>
          <a:xfrm>
            <a:off x="4263390" y="1349375"/>
            <a:ext cx="1035050" cy="566420"/>
          </a:xfrm>
          <a:prstGeom prst="ellipse">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5" name="文本框 4"/>
          <p:cNvSpPr txBox="1"/>
          <p:nvPr/>
        </p:nvSpPr>
        <p:spPr>
          <a:xfrm>
            <a:off x="1410970" y="693420"/>
            <a:ext cx="5436235" cy="460375"/>
          </a:xfrm>
          <a:prstGeom prst="rect">
            <a:avLst/>
          </a:prstGeom>
          <a:noFill/>
        </p:spPr>
        <p:txBody>
          <a:bodyPr wrap="square" rtlCol="0">
            <a:spAutoFit/>
          </a:bodyPr>
          <a:p>
            <a:r>
              <a:rPr lang="zh-CN" altLang="en-US" sz="2400" dirty="0">
                <a:solidFill>
                  <a:srgbClr val="00355C"/>
                </a:solidFill>
              </a:rPr>
              <a:t>二、货物、服务委托</a:t>
            </a:r>
            <a:r>
              <a:rPr lang="en-US" altLang="zh-CN" sz="2400" dirty="0">
                <a:solidFill>
                  <a:srgbClr val="00355C"/>
                </a:solidFill>
              </a:rPr>
              <a:t>-</a:t>
            </a:r>
            <a:r>
              <a:rPr lang="zh-CN" altLang="en-US" sz="2400" dirty="0">
                <a:solidFill>
                  <a:srgbClr val="00355C"/>
                </a:solidFill>
              </a:rPr>
              <a:t>见证服务</a:t>
            </a:r>
            <a:endParaRPr lang="zh-CN" altLang="en-US" sz="2400" dirty="0">
              <a:solidFill>
                <a:srgbClr val="00355C"/>
              </a:solidFill>
            </a:endParaRPr>
          </a:p>
        </p:txBody>
      </p:sp>
      <p:pic>
        <p:nvPicPr>
          <p:cNvPr id="2" name="图片 1"/>
          <p:cNvPicPr>
            <a:picLocks noChangeAspect="1"/>
          </p:cNvPicPr>
          <p:nvPr/>
        </p:nvPicPr>
        <p:blipFill>
          <a:blip r:embed="rId1"/>
          <a:stretch>
            <a:fillRect/>
          </a:stretch>
        </p:blipFill>
        <p:spPr>
          <a:xfrm>
            <a:off x="1624965" y="1212215"/>
            <a:ext cx="9289415" cy="47409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8" y="693555"/>
            <a:ext cx="2621280" cy="460375"/>
          </a:xfrm>
          <a:prstGeom prst="rect">
            <a:avLst/>
          </a:prstGeom>
          <a:noFill/>
        </p:spPr>
        <p:txBody>
          <a:bodyPr wrap="none" rtlCol="0">
            <a:spAutoFit/>
          </a:bodyPr>
          <a:lstStyle/>
          <a:p>
            <a:r>
              <a:rPr lang="zh-CN" altLang="en-US" sz="2400" dirty="0">
                <a:solidFill>
                  <a:srgbClr val="00355C"/>
                </a:solidFill>
              </a:rPr>
              <a:t>一、采购项目分类</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3" name="图片 2"/>
          <p:cNvPicPr>
            <a:picLocks noChangeAspect="1"/>
          </p:cNvPicPr>
          <p:nvPr/>
        </p:nvPicPr>
        <p:blipFill>
          <a:blip r:embed="rId1"/>
          <a:stretch>
            <a:fillRect/>
          </a:stretch>
        </p:blipFill>
        <p:spPr>
          <a:xfrm>
            <a:off x="1775460" y="1212215"/>
            <a:ext cx="8992870" cy="4659630"/>
          </a:xfrm>
          <a:prstGeom prst="rect">
            <a:avLst/>
          </a:prstGeom>
        </p:spPr>
      </p:pic>
      <p:cxnSp>
        <p:nvCxnSpPr>
          <p:cNvPr id="5" name="直接连接符 4"/>
          <p:cNvCxnSpPr/>
          <p:nvPr/>
        </p:nvCxnSpPr>
        <p:spPr>
          <a:xfrm>
            <a:off x="2255520" y="5871845"/>
            <a:ext cx="2823845" cy="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8" name="矩形 27"/>
          <p:cNvSpPr/>
          <p:nvPr/>
        </p:nvSpPr>
        <p:spPr>
          <a:xfrm>
            <a:off x="10694250" y="1183734"/>
            <a:ext cx="906656" cy="90665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1011796" y="994551"/>
            <a:ext cx="707886" cy="707886"/>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4" name="矩形 33"/>
          <p:cNvSpPr/>
          <p:nvPr/>
        </p:nvSpPr>
        <p:spPr>
          <a:xfrm>
            <a:off x="1259382" y="5378166"/>
            <a:ext cx="803686" cy="80368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1" y="401820"/>
            <a:ext cx="954259" cy="954259"/>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7" name="矩形 36"/>
          <p:cNvSpPr/>
          <p:nvPr/>
        </p:nvSpPr>
        <p:spPr>
          <a:xfrm>
            <a:off x="494205" y="5573345"/>
            <a:ext cx="906657" cy="90665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nvGrpSpPr>
          <p:cNvPr id="2" name="组合 1"/>
          <p:cNvGrpSpPr/>
          <p:nvPr/>
        </p:nvGrpSpPr>
        <p:grpSpPr>
          <a:xfrm>
            <a:off x="96241" y="1246768"/>
            <a:ext cx="11620249" cy="5735092"/>
            <a:chOff x="96241" y="1246768"/>
            <a:chExt cx="11620249" cy="5735092"/>
          </a:xfrm>
        </p:grpSpPr>
        <p:sp>
          <p:nvSpPr>
            <p:cNvPr id="38" name="斜纹 37"/>
            <p:cNvSpPr/>
            <p:nvPr/>
          </p:nvSpPr>
          <p:spPr>
            <a:xfrm rot="18776160" flipH="1">
              <a:off x="-792370" y="4591012"/>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9" name="斜纹 38"/>
            <p:cNvSpPr/>
            <p:nvPr/>
          </p:nvSpPr>
          <p:spPr>
            <a:xfrm rot="18776160" flipH="1">
              <a:off x="-1088011" y="5058376"/>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4" name="斜纹 43"/>
            <p:cNvSpPr/>
            <p:nvPr/>
          </p:nvSpPr>
          <p:spPr>
            <a:xfrm rot="7976160" flipH="1">
              <a:off x="9793007" y="2431020"/>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5" name="斜纹 44"/>
            <p:cNvSpPr/>
            <p:nvPr/>
          </p:nvSpPr>
          <p:spPr>
            <a:xfrm rot="7976160" flipH="1">
              <a:off x="9680608" y="2784963"/>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sp>
        <p:nvSpPr>
          <p:cNvPr id="33" name="矩形 32"/>
          <p:cNvSpPr/>
          <p:nvPr/>
        </p:nvSpPr>
        <p:spPr>
          <a:xfrm>
            <a:off x="11274186" y="1716110"/>
            <a:ext cx="729687" cy="72968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nvGrpSpPr>
          <p:cNvPr id="52" name="组合 51"/>
          <p:cNvGrpSpPr/>
          <p:nvPr/>
        </p:nvGrpSpPr>
        <p:grpSpPr>
          <a:xfrm>
            <a:off x="3870262" y="2747660"/>
            <a:ext cx="963124" cy="963124"/>
            <a:chOff x="4082280" y="2326963"/>
            <a:chExt cx="963124" cy="963124"/>
          </a:xfrm>
        </p:grpSpPr>
        <p:sp>
          <p:nvSpPr>
            <p:cNvPr id="71" name="矩形 70"/>
            <p:cNvSpPr/>
            <p:nvPr/>
          </p:nvSpPr>
          <p:spPr>
            <a:xfrm rot="2700000">
              <a:off x="4082280" y="2326963"/>
              <a:ext cx="963124" cy="963124"/>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72" name="文本框 71"/>
            <p:cNvSpPr txBox="1"/>
            <p:nvPr/>
          </p:nvSpPr>
          <p:spPr>
            <a:xfrm>
              <a:off x="4088095" y="2453411"/>
              <a:ext cx="746760" cy="706755"/>
            </a:xfrm>
            <a:prstGeom prst="rect">
              <a:avLst/>
            </a:prstGeom>
            <a:noFill/>
          </p:spPr>
          <p:txBody>
            <a:bodyPr wrap="none" rtlCol="0">
              <a:spAutoFit/>
            </a:bodyPr>
            <a:lstStyle/>
            <a:p>
              <a:r>
                <a:rPr lang="en-US" altLang="zh-CN" sz="4000" i="1" dirty="0">
                  <a:solidFill>
                    <a:schemeClr val="bg1"/>
                  </a:solidFill>
                </a:rPr>
                <a:t>03</a:t>
              </a:r>
              <a:endParaRPr lang="zh-CN" altLang="en-US" sz="4000" i="1" dirty="0">
                <a:solidFill>
                  <a:schemeClr val="bg1"/>
                </a:solidFill>
              </a:endParaRPr>
            </a:p>
          </p:txBody>
        </p:sp>
      </p:grpSp>
      <p:sp>
        <p:nvSpPr>
          <p:cNvPr id="70" name="文本框 69"/>
          <p:cNvSpPr txBox="1"/>
          <p:nvPr/>
        </p:nvSpPr>
        <p:spPr>
          <a:xfrm>
            <a:off x="5273483" y="3301688"/>
            <a:ext cx="2926080" cy="645160"/>
          </a:xfrm>
          <a:prstGeom prst="rect">
            <a:avLst/>
          </a:prstGeom>
          <a:noFill/>
        </p:spPr>
        <p:txBody>
          <a:bodyPr wrap="none" rtlCol="0">
            <a:spAutoFit/>
          </a:bodyPr>
          <a:lstStyle/>
          <a:p>
            <a:r>
              <a:rPr lang="zh-CN" altLang="en-US" sz="3600" dirty="0"/>
              <a:t>工程项目委托</a:t>
            </a:r>
            <a:endParaRPr lang="zh-CN" altLang="en-US" sz="3600" dirty="0"/>
          </a:p>
        </p:txBody>
      </p:sp>
      <p:sp>
        <p:nvSpPr>
          <p:cNvPr id="8" name="文本框 7"/>
          <p:cNvSpPr txBox="1"/>
          <p:nvPr/>
        </p:nvSpPr>
        <p:spPr>
          <a:xfrm>
            <a:off x="5309711" y="2442419"/>
            <a:ext cx="2955290" cy="922020"/>
          </a:xfrm>
          <a:prstGeom prst="rect">
            <a:avLst/>
          </a:prstGeom>
          <a:noFill/>
        </p:spPr>
        <p:txBody>
          <a:bodyPr wrap="none" rtlCol="0">
            <a:spAutoFit/>
          </a:bodyPr>
          <a:lstStyle/>
          <a:p>
            <a:r>
              <a:rPr lang="en-US" altLang="zh-CN" sz="5400" dirty="0">
                <a:solidFill>
                  <a:srgbClr val="F7C15D"/>
                </a:solidFill>
              </a:rPr>
              <a:t>PART 03</a:t>
            </a:r>
            <a:endParaRPr lang="zh-CN" altLang="en-US" sz="5400" dirty="0">
              <a:solidFill>
                <a:srgbClr val="F7C15D"/>
              </a:solidFill>
            </a:endParaRPr>
          </a:p>
        </p:txBody>
      </p:sp>
      <p:cxnSp>
        <p:nvCxnSpPr>
          <p:cNvPr id="11" name="直接连接符 10"/>
          <p:cNvCxnSpPr/>
          <p:nvPr/>
        </p:nvCxnSpPr>
        <p:spPr>
          <a:xfrm>
            <a:off x="5273135" y="3228536"/>
            <a:ext cx="2954655" cy="0"/>
          </a:xfrm>
          <a:prstGeom prst="line">
            <a:avLst/>
          </a:prstGeom>
          <a:ln w="25400">
            <a:solidFill>
              <a:srgbClr val="3187C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8" y="693555"/>
            <a:ext cx="2621280" cy="460375"/>
          </a:xfrm>
          <a:prstGeom prst="rect">
            <a:avLst/>
          </a:prstGeom>
          <a:noFill/>
        </p:spPr>
        <p:txBody>
          <a:bodyPr wrap="none" rtlCol="0">
            <a:spAutoFit/>
          </a:bodyPr>
          <a:lstStyle/>
          <a:p>
            <a:r>
              <a:rPr lang="zh-CN" altLang="en-US" sz="2400" dirty="0">
                <a:solidFill>
                  <a:srgbClr val="00355C"/>
                </a:solidFill>
              </a:rPr>
              <a:t>三、工程项目委托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aphicFrame>
        <p:nvGraphicFramePr>
          <p:cNvPr id="3" name="表格 2"/>
          <p:cNvGraphicFramePr/>
          <p:nvPr/>
        </p:nvGraphicFramePr>
        <p:xfrm>
          <a:off x="3276283" y="1153668"/>
          <a:ext cx="6027420" cy="4526280"/>
        </p:xfrm>
        <a:graphic>
          <a:graphicData uri="http://schemas.openxmlformats.org/drawingml/2006/table">
            <a:tbl>
              <a:tblPr firstRow="1" bandRow="1">
                <a:tableStyleId>{5940675A-B579-460E-94D1-54222C63F5DA}</a:tableStyleId>
              </a:tblPr>
              <a:tblGrid>
                <a:gridCol w="165735"/>
                <a:gridCol w="950595"/>
                <a:gridCol w="555625"/>
                <a:gridCol w="614045"/>
                <a:gridCol w="596265"/>
                <a:gridCol w="667385"/>
                <a:gridCol w="565785"/>
                <a:gridCol w="916305"/>
                <a:gridCol w="728345"/>
              </a:tblGrid>
              <a:tr h="347345">
                <a:tc rowSpan="7">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集中采购目录内</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品目</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政府集中采购限额以下</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政府集中采购限额以上，公开招标限额以下</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公开招标限额以上</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276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金额区间</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采购方式</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金额区间</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采购方式</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金额区间</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采购方式</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办理</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施工</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120以下（不含）</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a:p>
                      <a:pPr indent="0">
                        <a:buNone/>
                      </a:pPr>
                      <a:r>
                        <a:rPr lang="en-US" sz="1000" b="1">
                          <a:latin typeface="宋体" panose="02010600030101010101" pitchFamily="2" charset="-122"/>
                          <a:ea typeface="宋体" panose="02010600030101010101" pitchFamily="2" charset="-122"/>
                          <a:cs typeface="宋体" panose="02010600030101010101" pitchFamily="2" charset="-122"/>
                        </a:rPr>
                        <a:t>自行分散采购。</a:t>
                      </a:r>
                      <a:r>
                        <a:rPr lang="en-US" sz="1000" b="0">
                          <a:latin typeface="宋体" panose="02010600030101010101" pitchFamily="2" charset="-122"/>
                          <a:ea typeface="宋体" panose="02010600030101010101" pitchFamily="2" charset="-122"/>
                          <a:cs typeface="宋体" panose="02010600030101010101" pitchFamily="2" charset="-122"/>
                        </a:rPr>
                        <a:t>可直接采购，也可自愿选用定点采购。</a:t>
                      </a:r>
                      <a:r>
                        <a:rPr lang="en-US" sz="1000" b="1" baseline="30000">
                          <a:latin typeface="宋体" panose="02010600030101010101" pitchFamily="2" charset="-122"/>
                          <a:ea typeface="宋体" panose="02010600030101010101" pitchFamily="2" charset="-122"/>
                          <a:cs typeface="宋体" panose="02010600030101010101" pitchFamily="2" charset="-122"/>
                        </a:rPr>
                        <a:t>3</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120-400（不含）</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集中采购。</a:t>
                      </a:r>
                      <a:r>
                        <a:rPr lang="en-US" sz="1000" b="0">
                          <a:latin typeface="宋体" panose="02010600030101010101" pitchFamily="2" charset="-122"/>
                          <a:ea typeface="宋体" panose="02010600030101010101" pitchFamily="2" charset="-122"/>
                          <a:cs typeface="宋体" panose="02010600030101010101" pitchFamily="2" charset="-122"/>
                        </a:rPr>
                        <a:t>定点采购</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400以上</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适用招标投标法的，按照项目立项批复要求招标</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单独委托，</a:t>
                      </a:r>
                      <a:r>
                        <a:rPr lang="en-US" sz="1000" b="0">
                          <a:latin typeface="宋体" panose="02010600030101010101" pitchFamily="2" charset="-122"/>
                          <a:ea typeface="宋体" panose="02010600030101010101" pitchFamily="2" charset="-122"/>
                          <a:cs typeface="宋体" panose="02010600030101010101" pitchFamily="2" charset="-122"/>
                        </a:rPr>
                        <a:t>双平台办理（北京市）</a:t>
                      </a:r>
                      <a:r>
                        <a:rPr lang="en-US" sz="1000" b="1" baseline="30000">
                          <a:latin typeface="宋体" panose="02010600030101010101" pitchFamily="2" charset="-122"/>
                          <a:ea typeface="宋体" panose="02010600030101010101" pitchFamily="2" charset="-122"/>
                          <a:cs typeface="宋体" panose="02010600030101010101" pitchFamily="2" charset="-122"/>
                        </a:rPr>
                        <a:t>2</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适用政府采购法的，适宜采用竞争性磋商等方式</a:t>
                      </a:r>
                      <a:r>
                        <a:rPr lang="en-US" sz="1000" b="1" baseline="30000">
                          <a:latin typeface="宋体" panose="02010600030101010101" pitchFamily="2" charset="-122"/>
                          <a:ea typeface="宋体" panose="02010600030101010101" pitchFamily="2" charset="-122"/>
                          <a:cs typeface="宋体" panose="02010600030101010101" pitchFamily="2" charset="-122"/>
                        </a:rPr>
                        <a:t>1</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单独委托，</a:t>
                      </a:r>
                      <a:r>
                        <a:rPr lang="en-US" sz="1000" b="0">
                          <a:latin typeface="宋体" panose="02010600030101010101" pitchFamily="2" charset="-122"/>
                          <a:ea typeface="宋体" panose="02010600030101010101" pitchFamily="2" charset="-122"/>
                          <a:cs typeface="宋体" panose="02010600030101010101" pitchFamily="2" charset="-122"/>
                        </a:rPr>
                        <a:t>采购中心办理</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工程监理</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20以下（不含）</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20-100（不含）</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100以上</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招标（适用招标投标法）</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单独委托，</a:t>
                      </a:r>
                      <a:r>
                        <a:rPr lang="en-US" sz="1000" b="0">
                          <a:latin typeface="宋体" panose="02010600030101010101" pitchFamily="2" charset="-122"/>
                          <a:ea typeface="宋体" panose="02010600030101010101" pitchFamily="2" charset="-122"/>
                          <a:cs typeface="宋体" panose="02010600030101010101" pitchFamily="2" charset="-122"/>
                        </a:rPr>
                        <a:t>双平台办理（北京市）</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工程造价咨询</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20以下（不含）</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20-100（不含）</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100以上</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招标（适用政府采购法）</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单独委托，</a:t>
                      </a:r>
                      <a:r>
                        <a:rPr lang="en-US" sz="1000" b="0">
                          <a:latin typeface="宋体" panose="02010600030101010101" pitchFamily="2" charset="-122"/>
                          <a:ea typeface="宋体" panose="02010600030101010101" pitchFamily="2" charset="-122"/>
                          <a:cs typeface="宋体" panose="02010600030101010101" pitchFamily="2" charset="-122"/>
                        </a:rPr>
                        <a:t>采购中心办理</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电梯</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100以下（不含）</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100-200（不含）</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200以上</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招标（适用招标投标法）</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单独委托，</a:t>
                      </a:r>
                      <a:r>
                        <a:rPr lang="en-US" sz="1000" b="0">
                          <a:latin typeface="宋体" panose="02010600030101010101" pitchFamily="2" charset="-122"/>
                          <a:ea typeface="宋体" panose="02010600030101010101" pitchFamily="2" charset="-122"/>
                          <a:cs typeface="宋体" panose="02010600030101010101" pitchFamily="2" charset="-122"/>
                        </a:rPr>
                        <a:t>双平台办理（北京市）</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1295">
                <a:tc rowSpan="4">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集中采购目录外</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品名</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金额区间</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采购方式</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金额区间</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采购方式</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办理模式</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工程勘察、设计</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100以下（不含）</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rowSpan="2" gridSpan="2">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自行分散采购。</a:t>
                      </a:r>
                      <a:r>
                        <a:rPr lang="en-US" sz="1000" b="0">
                          <a:latin typeface="宋体" panose="02010600030101010101" pitchFamily="2" charset="-122"/>
                          <a:ea typeface="宋体" panose="02010600030101010101" pitchFamily="2" charset="-122"/>
                          <a:cs typeface="宋体" panose="02010600030101010101" pitchFamily="2" charset="-122"/>
                        </a:rPr>
                        <a:t>可直接采购</a:t>
                      </a:r>
                      <a:r>
                        <a:rPr lang="en-US" sz="1000" b="1" baseline="30000">
                          <a:latin typeface="宋体" panose="02010600030101010101" pitchFamily="2" charset="-122"/>
                          <a:ea typeface="宋体" panose="02010600030101010101" pitchFamily="2" charset="-122"/>
                          <a:cs typeface="宋体" panose="02010600030101010101" pitchFamily="2" charset="-122"/>
                        </a:rPr>
                        <a:t>3</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100以上</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招标（适用招标投标法）</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单独委托，</a:t>
                      </a:r>
                      <a:r>
                        <a:rPr lang="en-US" sz="1000" b="0">
                          <a:latin typeface="宋体" panose="02010600030101010101" pitchFamily="2" charset="-122"/>
                          <a:ea typeface="宋体" panose="02010600030101010101" pitchFamily="2" charset="-122"/>
                          <a:cs typeface="宋体" panose="02010600030101010101" pitchFamily="2" charset="-122"/>
                        </a:rPr>
                        <a:t>双平台办理（北京市）</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工程项目管理</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100以下（不含）</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vMerge="1" gridSpan="2">
                  <a:tcPr>
                    <a:lnL w="12700" cap="flat" cmpd="sng">
                      <a:solidFill>
                        <a:srgbClr val="080000"/>
                      </a:solidFill>
                      <a:prstDash val="solid"/>
                      <a:headEnd type="none" w="med" len="med"/>
                      <a:tailEnd type="none" w="med" len="med"/>
                    </a:lnL>
                    <a:lnB w="12700" cap="flat" cmpd="sng">
                      <a:solidFill>
                        <a:srgbClr val="080000"/>
                      </a:solidFill>
                      <a:prstDash val="solid"/>
                      <a:headEnd type="none" w="med" len="med"/>
                      <a:tailEnd type="none" w="med" len="med"/>
                    </a:lnB>
                  </a:tcPr>
                </a:tc>
                <a:tc vMerge="1" hMerge="1">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100以上</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招标（适用政府采购法）</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单独委托，</a:t>
                      </a:r>
                      <a:r>
                        <a:rPr lang="en-US" sz="1000" b="0">
                          <a:latin typeface="宋体" panose="02010600030101010101" pitchFamily="2" charset="-122"/>
                          <a:ea typeface="宋体" panose="02010600030101010101" pitchFamily="2" charset="-122"/>
                          <a:cs typeface="宋体" panose="02010600030101010101" pitchFamily="2" charset="-122"/>
                        </a:rPr>
                        <a:t>采购中心办理</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129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其他</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7">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评估、咨询、管理、勘测等其他目录外项目，可使用采购中心项目见证服务</a:t>
                      </a:r>
                      <a:r>
                        <a:rPr lang="en-US" sz="1000" b="1" baseline="30000">
                          <a:latin typeface="宋体" panose="02010600030101010101" pitchFamily="2" charset="-122"/>
                          <a:ea typeface="宋体" panose="02010600030101010101" pitchFamily="2" charset="-122"/>
                          <a:cs typeface="宋体" panose="02010600030101010101" pitchFamily="2" charset="-122"/>
                        </a:rPr>
                        <a:t>4</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12700" marR="12700" marT="1270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8" y="693555"/>
            <a:ext cx="2621280" cy="460375"/>
          </a:xfrm>
          <a:prstGeom prst="rect">
            <a:avLst/>
          </a:prstGeom>
          <a:noFill/>
        </p:spPr>
        <p:txBody>
          <a:bodyPr wrap="none" rtlCol="0">
            <a:spAutoFit/>
          </a:bodyPr>
          <a:lstStyle/>
          <a:p>
            <a:r>
              <a:rPr lang="zh-CN" altLang="en-US" sz="2400" dirty="0">
                <a:solidFill>
                  <a:srgbClr val="00355C"/>
                </a:solidFill>
              </a:rPr>
              <a:t>三、工程项目委托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1"/>
          <p:cNvPicPr>
            <a:picLocks noChangeAspect="1"/>
          </p:cNvPicPr>
          <p:nvPr/>
        </p:nvPicPr>
        <p:blipFill>
          <a:blip r:embed="rId1"/>
          <a:srcRect r="10555" b="23579"/>
          <a:stretch>
            <a:fillRect/>
          </a:stretch>
        </p:blipFill>
        <p:spPr>
          <a:xfrm>
            <a:off x="1726565" y="1468755"/>
            <a:ext cx="8860790" cy="4102735"/>
          </a:xfrm>
          <a:prstGeom prst="rect">
            <a:avLst/>
          </a:prstGeom>
        </p:spPr>
      </p:pic>
      <p:sp>
        <p:nvSpPr>
          <p:cNvPr id="12" name="矩形 11"/>
          <p:cNvSpPr/>
          <p:nvPr/>
        </p:nvSpPr>
        <p:spPr>
          <a:xfrm>
            <a:off x="8848090" y="2383155"/>
            <a:ext cx="1972945" cy="1143635"/>
          </a:xfrm>
          <a:prstGeom prst="rect">
            <a:avLst/>
          </a:prstGeom>
          <a:noFill/>
          <a:ln>
            <a:solidFill>
              <a:srgbClr val="FF0000"/>
            </a:solidFill>
          </a:ln>
          <a:extLst>
            <a:ext uri="{909E8E84-426E-40DD-AFC4-6F175D3DCCD1}">
              <a14:hiddenFill xmlns:a14="http://schemas.microsoft.com/office/drawing/2010/main">
                <a:solidFill>
                  <a:srgbClr val="3187C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8" y="693555"/>
            <a:ext cx="2621280" cy="460375"/>
          </a:xfrm>
          <a:prstGeom prst="rect">
            <a:avLst/>
          </a:prstGeom>
          <a:noFill/>
        </p:spPr>
        <p:txBody>
          <a:bodyPr wrap="none" rtlCol="0">
            <a:spAutoFit/>
          </a:bodyPr>
          <a:lstStyle/>
          <a:p>
            <a:r>
              <a:rPr lang="zh-CN" altLang="en-US" sz="2400" dirty="0">
                <a:solidFill>
                  <a:srgbClr val="00355C"/>
                </a:solidFill>
              </a:rPr>
              <a:t>三、工程项目委托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1"/>
          <p:cNvPicPr>
            <a:picLocks noChangeAspect="1"/>
          </p:cNvPicPr>
          <p:nvPr/>
        </p:nvPicPr>
        <p:blipFill>
          <a:blip r:embed="rId1"/>
          <a:stretch>
            <a:fillRect/>
          </a:stretch>
        </p:blipFill>
        <p:spPr>
          <a:xfrm>
            <a:off x="784860" y="1212215"/>
            <a:ext cx="10671175" cy="3477260"/>
          </a:xfrm>
          <a:prstGeom prst="rect">
            <a:avLst/>
          </a:prstGeom>
        </p:spPr>
      </p:pic>
      <p:pic>
        <p:nvPicPr>
          <p:cNvPr id="5" name="图片 4"/>
          <p:cNvPicPr>
            <a:picLocks noChangeAspect="1"/>
          </p:cNvPicPr>
          <p:nvPr/>
        </p:nvPicPr>
        <p:blipFill>
          <a:blip r:embed="rId2"/>
          <a:stretch>
            <a:fillRect/>
          </a:stretch>
        </p:blipFill>
        <p:spPr>
          <a:xfrm>
            <a:off x="4465320" y="4617085"/>
            <a:ext cx="3867150" cy="160972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8" y="693555"/>
            <a:ext cx="2621280" cy="460375"/>
          </a:xfrm>
          <a:prstGeom prst="rect">
            <a:avLst/>
          </a:prstGeom>
          <a:noFill/>
        </p:spPr>
        <p:txBody>
          <a:bodyPr wrap="none" rtlCol="0">
            <a:spAutoFit/>
          </a:bodyPr>
          <a:lstStyle/>
          <a:p>
            <a:r>
              <a:rPr lang="zh-CN" altLang="en-US" sz="2400" dirty="0">
                <a:solidFill>
                  <a:srgbClr val="00355C"/>
                </a:solidFill>
              </a:rPr>
              <a:t>三、工程项目委托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1"/>
          <p:cNvPicPr>
            <a:picLocks noChangeAspect="1"/>
          </p:cNvPicPr>
          <p:nvPr/>
        </p:nvPicPr>
        <p:blipFill>
          <a:blip r:embed="rId1"/>
          <a:srcRect r="10330"/>
          <a:stretch>
            <a:fillRect/>
          </a:stretch>
        </p:blipFill>
        <p:spPr>
          <a:xfrm>
            <a:off x="1263015" y="1396365"/>
            <a:ext cx="4834255" cy="3419475"/>
          </a:xfrm>
          <a:prstGeom prst="rect">
            <a:avLst/>
          </a:prstGeom>
        </p:spPr>
      </p:pic>
      <p:pic>
        <p:nvPicPr>
          <p:cNvPr id="4" name="图片 3" descr="1257140036"/>
          <p:cNvPicPr>
            <a:picLocks noChangeAspect="1"/>
          </p:cNvPicPr>
          <p:nvPr/>
        </p:nvPicPr>
        <p:blipFill>
          <a:blip r:embed="rId2"/>
          <a:stretch>
            <a:fillRect/>
          </a:stretch>
        </p:blipFill>
        <p:spPr>
          <a:xfrm>
            <a:off x="6282690" y="1396365"/>
            <a:ext cx="4366260" cy="382016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8" y="693555"/>
            <a:ext cx="2621280" cy="460375"/>
          </a:xfrm>
          <a:prstGeom prst="rect">
            <a:avLst/>
          </a:prstGeom>
          <a:noFill/>
        </p:spPr>
        <p:txBody>
          <a:bodyPr wrap="none" rtlCol="0">
            <a:spAutoFit/>
          </a:bodyPr>
          <a:lstStyle/>
          <a:p>
            <a:r>
              <a:rPr lang="zh-CN" altLang="en-US" sz="2400" dirty="0">
                <a:solidFill>
                  <a:srgbClr val="00355C"/>
                </a:solidFill>
              </a:rPr>
              <a:t>三、工程项目委托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1"/>
          <p:cNvPicPr>
            <a:picLocks noChangeAspect="1"/>
          </p:cNvPicPr>
          <p:nvPr/>
        </p:nvPicPr>
        <p:blipFill>
          <a:blip r:embed="rId1"/>
          <a:stretch>
            <a:fillRect/>
          </a:stretch>
        </p:blipFill>
        <p:spPr>
          <a:xfrm>
            <a:off x="2159635" y="1312545"/>
            <a:ext cx="8105775" cy="914400"/>
          </a:xfrm>
          <a:prstGeom prst="rect">
            <a:avLst/>
          </a:prstGeom>
        </p:spPr>
      </p:pic>
      <p:pic>
        <p:nvPicPr>
          <p:cNvPr id="4" name="图片 3"/>
          <p:cNvPicPr>
            <a:picLocks noChangeAspect="1"/>
          </p:cNvPicPr>
          <p:nvPr/>
        </p:nvPicPr>
        <p:blipFill>
          <a:blip r:embed="rId2"/>
          <a:stretch>
            <a:fillRect/>
          </a:stretch>
        </p:blipFill>
        <p:spPr>
          <a:xfrm>
            <a:off x="2407285" y="2226945"/>
            <a:ext cx="7376795" cy="404495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8" y="693555"/>
            <a:ext cx="2621280" cy="460375"/>
          </a:xfrm>
          <a:prstGeom prst="rect">
            <a:avLst/>
          </a:prstGeom>
          <a:noFill/>
        </p:spPr>
        <p:txBody>
          <a:bodyPr wrap="none" rtlCol="0">
            <a:spAutoFit/>
          </a:bodyPr>
          <a:lstStyle/>
          <a:p>
            <a:r>
              <a:rPr lang="zh-CN" altLang="en-US" sz="2400" dirty="0">
                <a:solidFill>
                  <a:srgbClr val="00355C"/>
                </a:solidFill>
              </a:rPr>
              <a:t>三、工程项目委托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1"/>
          <p:cNvPicPr>
            <a:picLocks noChangeAspect="1"/>
          </p:cNvPicPr>
          <p:nvPr/>
        </p:nvPicPr>
        <p:blipFill>
          <a:blip r:embed="rId1"/>
          <a:stretch>
            <a:fillRect/>
          </a:stretch>
        </p:blipFill>
        <p:spPr>
          <a:xfrm>
            <a:off x="936625" y="1856740"/>
            <a:ext cx="10766425" cy="327152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4720590" cy="460375"/>
          </a:xfrm>
          <a:prstGeom prst="rect">
            <a:avLst/>
          </a:prstGeom>
          <a:noFill/>
        </p:spPr>
        <p:txBody>
          <a:bodyPr wrap="square" rtlCol="0">
            <a:spAutoFit/>
          </a:bodyPr>
          <a:lstStyle/>
          <a:p>
            <a:r>
              <a:rPr lang="zh-CN" altLang="en-US" sz="2400" dirty="0">
                <a:solidFill>
                  <a:srgbClr val="00355C"/>
                </a:solidFill>
              </a:rPr>
              <a:t>三、工程项目委托</a:t>
            </a:r>
            <a:r>
              <a:rPr lang="en-US" altLang="zh-CN" sz="2400" dirty="0">
                <a:solidFill>
                  <a:srgbClr val="00355C"/>
                </a:solidFill>
              </a:rPr>
              <a:t>-</a:t>
            </a:r>
            <a:r>
              <a:rPr lang="zh-CN" altLang="en-US" sz="2400" dirty="0">
                <a:solidFill>
                  <a:srgbClr val="00355C"/>
                </a:solidFill>
              </a:rPr>
              <a:t>定点采购</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3" name="图片 2"/>
          <p:cNvPicPr>
            <a:picLocks noChangeAspect="1"/>
          </p:cNvPicPr>
          <p:nvPr/>
        </p:nvPicPr>
        <p:blipFill>
          <a:blip r:embed="rId1"/>
          <a:srcRect t="3633" b="6703"/>
          <a:stretch>
            <a:fillRect/>
          </a:stretch>
        </p:blipFill>
        <p:spPr>
          <a:xfrm>
            <a:off x="1908810" y="1268095"/>
            <a:ext cx="3369310" cy="2724150"/>
          </a:xfrm>
          <a:prstGeom prst="rect">
            <a:avLst/>
          </a:prstGeom>
        </p:spPr>
      </p:pic>
      <p:pic>
        <p:nvPicPr>
          <p:cNvPr id="4" name="图片 3"/>
          <p:cNvPicPr>
            <a:picLocks noChangeAspect="1"/>
          </p:cNvPicPr>
          <p:nvPr/>
        </p:nvPicPr>
        <p:blipFill>
          <a:blip r:embed="rId2"/>
          <a:srcRect t="4173" r="2447"/>
          <a:stretch>
            <a:fillRect/>
          </a:stretch>
        </p:blipFill>
        <p:spPr>
          <a:xfrm>
            <a:off x="936625" y="3992245"/>
            <a:ext cx="5453380" cy="2245360"/>
          </a:xfrm>
          <a:prstGeom prst="rect">
            <a:avLst/>
          </a:prstGeom>
        </p:spPr>
      </p:pic>
      <p:sp>
        <p:nvSpPr>
          <p:cNvPr id="6" name="椭圆 5"/>
          <p:cNvSpPr/>
          <p:nvPr/>
        </p:nvSpPr>
        <p:spPr>
          <a:xfrm>
            <a:off x="1908810" y="3039110"/>
            <a:ext cx="829945" cy="429260"/>
          </a:xfrm>
          <a:prstGeom prst="ellipse">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3"/>
          <a:stretch>
            <a:fillRect/>
          </a:stretch>
        </p:blipFill>
        <p:spPr>
          <a:xfrm>
            <a:off x="7190740" y="1069975"/>
            <a:ext cx="2360930" cy="487997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8" name="矩形 27"/>
          <p:cNvSpPr/>
          <p:nvPr/>
        </p:nvSpPr>
        <p:spPr>
          <a:xfrm>
            <a:off x="10694250" y="1183734"/>
            <a:ext cx="906656" cy="90665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1011796" y="994551"/>
            <a:ext cx="707886" cy="707886"/>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4" name="矩形 33"/>
          <p:cNvSpPr/>
          <p:nvPr/>
        </p:nvSpPr>
        <p:spPr>
          <a:xfrm>
            <a:off x="1259382" y="5378166"/>
            <a:ext cx="803686" cy="80368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1" y="401820"/>
            <a:ext cx="954259" cy="954259"/>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7" name="矩形 36"/>
          <p:cNvSpPr/>
          <p:nvPr/>
        </p:nvSpPr>
        <p:spPr>
          <a:xfrm>
            <a:off x="494205" y="5573345"/>
            <a:ext cx="906657" cy="90665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nvGrpSpPr>
          <p:cNvPr id="2" name="组合 1"/>
          <p:cNvGrpSpPr/>
          <p:nvPr/>
        </p:nvGrpSpPr>
        <p:grpSpPr>
          <a:xfrm>
            <a:off x="96241" y="1246768"/>
            <a:ext cx="11620249" cy="5735092"/>
            <a:chOff x="96241" y="1246768"/>
            <a:chExt cx="11620249" cy="5735092"/>
          </a:xfrm>
        </p:grpSpPr>
        <p:sp>
          <p:nvSpPr>
            <p:cNvPr id="38" name="斜纹 37"/>
            <p:cNvSpPr/>
            <p:nvPr/>
          </p:nvSpPr>
          <p:spPr>
            <a:xfrm rot="18776160" flipH="1">
              <a:off x="-792370" y="4591012"/>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9" name="斜纹 38"/>
            <p:cNvSpPr/>
            <p:nvPr/>
          </p:nvSpPr>
          <p:spPr>
            <a:xfrm rot="18776160" flipH="1">
              <a:off x="-1088011" y="5058376"/>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4" name="斜纹 43"/>
            <p:cNvSpPr/>
            <p:nvPr/>
          </p:nvSpPr>
          <p:spPr>
            <a:xfrm rot="7976160" flipH="1">
              <a:off x="9793007" y="2431020"/>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5" name="斜纹 44"/>
            <p:cNvSpPr/>
            <p:nvPr/>
          </p:nvSpPr>
          <p:spPr>
            <a:xfrm rot="7976160" flipH="1">
              <a:off x="9680608" y="2784963"/>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sp>
        <p:nvSpPr>
          <p:cNvPr id="33" name="矩形 32"/>
          <p:cNvSpPr/>
          <p:nvPr/>
        </p:nvSpPr>
        <p:spPr>
          <a:xfrm>
            <a:off x="11274186" y="1716110"/>
            <a:ext cx="729687" cy="72968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grpSp>
        <p:nvGrpSpPr>
          <p:cNvPr id="52" name="组合 51"/>
          <p:cNvGrpSpPr/>
          <p:nvPr/>
        </p:nvGrpSpPr>
        <p:grpSpPr>
          <a:xfrm>
            <a:off x="3870262" y="2747660"/>
            <a:ext cx="963124" cy="963124"/>
            <a:chOff x="4082280" y="2326963"/>
            <a:chExt cx="963124" cy="963124"/>
          </a:xfrm>
        </p:grpSpPr>
        <p:sp>
          <p:nvSpPr>
            <p:cNvPr id="71" name="矩形 70"/>
            <p:cNvSpPr/>
            <p:nvPr/>
          </p:nvSpPr>
          <p:spPr>
            <a:xfrm rot="2700000">
              <a:off x="4082280" y="2326963"/>
              <a:ext cx="963124" cy="963124"/>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72" name="文本框 71"/>
            <p:cNvSpPr txBox="1"/>
            <p:nvPr/>
          </p:nvSpPr>
          <p:spPr>
            <a:xfrm>
              <a:off x="4088095" y="2453411"/>
              <a:ext cx="746760" cy="706755"/>
            </a:xfrm>
            <a:prstGeom prst="rect">
              <a:avLst/>
            </a:prstGeom>
            <a:noFill/>
          </p:spPr>
          <p:txBody>
            <a:bodyPr wrap="none" rtlCol="0">
              <a:spAutoFit/>
            </a:bodyPr>
            <a:lstStyle/>
            <a:p>
              <a:r>
                <a:rPr lang="en-US" altLang="zh-CN" sz="4000" i="1" dirty="0">
                  <a:solidFill>
                    <a:schemeClr val="bg1"/>
                  </a:solidFill>
                </a:rPr>
                <a:t>04</a:t>
              </a:r>
              <a:endParaRPr lang="zh-CN" altLang="en-US" sz="4000" i="1" dirty="0">
                <a:solidFill>
                  <a:schemeClr val="bg1"/>
                </a:solidFill>
              </a:endParaRPr>
            </a:p>
          </p:txBody>
        </p:sp>
      </p:grpSp>
      <p:sp>
        <p:nvSpPr>
          <p:cNvPr id="70" name="文本框 69"/>
          <p:cNvSpPr txBox="1"/>
          <p:nvPr/>
        </p:nvSpPr>
        <p:spPr>
          <a:xfrm>
            <a:off x="5273483" y="3301688"/>
            <a:ext cx="2926080" cy="645160"/>
          </a:xfrm>
          <a:prstGeom prst="rect">
            <a:avLst/>
          </a:prstGeom>
          <a:noFill/>
        </p:spPr>
        <p:txBody>
          <a:bodyPr wrap="none" rtlCol="0">
            <a:spAutoFit/>
          </a:bodyPr>
          <a:lstStyle/>
          <a:p>
            <a:r>
              <a:rPr lang="zh-CN" altLang="en-US" sz="3600" dirty="0"/>
              <a:t>涉密项目委托</a:t>
            </a:r>
            <a:endParaRPr lang="zh-CN" altLang="en-US" sz="3600" dirty="0"/>
          </a:p>
        </p:txBody>
      </p:sp>
      <p:sp>
        <p:nvSpPr>
          <p:cNvPr id="8" name="文本框 7"/>
          <p:cNvSpPr txBox="1"/>
          <p:nvPr/>
        </p:nvSpPr>
        <p:spPr>
          <a:xfrm>
            <a:off x="5309711" y="2442419"/>
            <a:ext cx="2955290" cy="922020"/>
          </a:xfrm>
          <a:prstGeom prst="rect">
            <a:avLst/>
          </a:prstGeom>
          <a:noFill/>
        </p:spPr>
        <p:txBody>
          <a:bodyPr wrap="none" rtlCol="0">
            <a:spAutoFit/>
          </a:bodyPr>
          <a:lstStyle/>
          <a:p>
            <a:r>
              <a:rPr lang="en-US" altLang="zh-CN" sz="5400" dirty="0">
                <a:solidFill>
                  <a:srgbClr val="F7C15D"/>
                </a:solidFill>
              </a:rPr>
              <a:t>PART 04</a:t>
            </a:r>
            <a:endParaRPr lang="zh-CN" altLang="en-US" sz="5400" dirty="0">
              <a:solidFill>
                <a:srgbClr val="F7C15D"/>
              </a:solidFill>
            </a:endParaRPr>
          </a:p>
        </p:txBody>
      </p:sp>
      <p:cxnSp>
        <p:nvCxnSpPr>
          <p:cNvPr id="11" name="直接连接符 10"/>
          <p:cNvCxnSpPr/>
          <p:nvPr/>
        </p:nvCxnSpPr>
        <p:spPr>
          <a:xfrm>
            <a:off x="5273135" y="3228536"/>
            <a:ext cx="2954655" cy="0"/>
          </a:xfrm>
          <a:prstGeom prst="line">
            <a:avLst/>
          </a:prstGeom>
          <a:ln w="25400">
            <a:solidFill>
              <a:srgbClr val="3187C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8" y="693555"/>
            <a:ext cx="2621280" cy="460375"/>
          </a:xfrm>
          <a:prstGeom prst="rect">
            <a:avLst/>
          </a:prstGeom>
          <a:noFill/>
        </p:spPr>
        <p:txBody>
          <a:bodyPr wrap="none" rtlCol="0">
            <a:spAutoFit/>
          </a:bodyPr>
          <a:lstStyle/>
          <a:p>
            <a:r>
              <a:rPr lang="zh-CN" altLang="en-US" sz="2400" dirty="0">
                <a:solidFill>
                  <a:srgbClr val="00355C"/>
                </a:solidFill>
              </a:rPr>
              <a:t>四、涉密项目委托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6" name="文本框 5"/>
          <p:cNvSpPr txBox="1"/>
          <p:nvPr/>
        </p:nvSpPr>
        <p:spPr>
          <a:xfrm>
            <a:off x="3951605" y="1402080"/>
            <a:ext cx="5641975" cy="4399915"/>
          </a:xfrm>
          <a:prstGeom prst="rect">
            <a:avLst/>
          </a:prstGeom>
          <a:noFill/>
        </p:spPr>
        <p:txBody>
          <a:bodyPr wrap="square" rtlCol="0">
            <a:spAutoFit/>
          </a:bodyPr>
          <a:p>
            <a:r>
              <a:rPr lang="zh-CN" sz="2000"/>
              <a:t>1.涉密项目采购委托书（需签字盖章）；</a:t>
            </a:r>
            <a:endParaRPr lang="zh-CN" sz="2000"/>
          </a:p>
          <a:p>
            <a:r>
              <a:rPr lang="zh-CN" sz="2000"/>
              <a:t>2.涉密项目保密协议（需盖章）；</a:t>
            </a:r>
            <a:endParaRPr lang="zh-CN" sz="2000"/>
          </a:p>
          <a:p>
            <a:r>
              <a:rPr lang="zh-CN" sz="2000"/>
              <a:t>3.项目定密文件（需盖章）；</a:t>
            </a:r>
            <a:endParaRPr lang="zh-CN" sz="2000"/>
          </a:p>
          <a:p>
            <a:r>
              <a:rPr lang="zh-CN" sz="2000"/>
              <a:t>4.采购需求文件（1份，WPS格式刻盘）；</a:t>
            </a:r>
            <a:endParaRPr lang="zh-CN" sz="2000"/>
          </a:p>
          <a:p>
            <a:r>
              <a:rPr lang="zh-CN" sz="2000"/>
              <a:t>5.涉密项目供应商保密承诺书(每个供应商1份，需盖章）；</a:t>
            </a:r>
            <a:endParaRPr lang="zh-CN" sz="2000"/>
          </a:p>
          <a:p>
            <a:r>
              <a:rPr lang="zh-CN" sz="2000"/>
              <a:t>6.采购标的如涉及外国供应商提供货物、服务的，采购人主管预算单位同意的批准文件；</a:t>
            </a:r>
            <a:endParaRPr lang="zh-CN" sz="2000"/>
          </a:p>
          <a:p>
            <a:r>
              <a:rPr lang="zh-CN" sz="2000"/>
              <a:t>7.采购限额标准以上拟采用单一来源采购方式的，财政部门同意采用该采购方式的批复文件；</a:t>
            </a:r>
            <a:endParaRPr lang="zh-CN" sz="2000"/>
          </a:p>
          <a:p>
            <a:r>
              <a:rPr lang="zh-CN" sz="2000"/>
              <a:t>8.其他确需采购人提供的材料（注：履行基本建设审批程序的工程项目，需同时提供概算批复文件；不履行基本建设审批程序的，需提供资金已落实的相关证明或说明材料）</a:t>
            </a:r>
            <a:endParaRPr lang="zh-CN" sz="2000"/>
          </a:p>
        </p:txBody>
      </p:sp>
      <p:sp>
        <p:nvSpPr>
          <p:cNvPr id="70" name="文本框 69"/>
          <p:cNvSpPr txBox="1"/>
          <p:nvPr/>
        </p:nvSpPr>
        <p:spPr>
          <a:xfrm>
            <a:off x="1569085" y="2952750"/>
            <a:ext cx="1196340" cy="953135"/>
          </a:xfrm>
          <a:prstGeom prst="rect">
            <a:avLst/>
          </a:prstGeom>
          <a:noFill/>
        </p:spPr>
        <p:txBody>
          <a:bodyPr wrap="square" rtlCol="0">
            <a:spAutoFit/>
          </a:bodyPr>
          <a:p>
            <a:pPr algn="ctr"/>
            <a:r>
              <a:rPr lang="zh-CN" altLang="en-US" sz="2800" dirty="0"/>
              <a:t>准备材料</a:t>
            </a:r>
            <a:endParaRPr lang="zh-CN" altLang="en-US"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8" y="693555"/>
            <a:ext cx="2621280" cy="460375"/>
          </a:xfrm>
          <a:prstGeom prst="rect">
            <a:avLst/>
          </a:prstGeom>
          <a:noFill/>
        </p:spPr>
        <p:txBody>
          <a:bodyPr wrap="none" rtlCol="0">
            <a:spAutoFit/>
          </a:bodyPr>
          <a:lstStyle/>
          <a:p>
            <a:r>
              <a:rPr lang="zh-CN" altLang="en-US" sz="2400" dirty="0">
                <a:solidFill>
                  <a:srgbClr val="00355C"/>
                </a:solidFill>
              </a:rPr>
              <a:t>一、采购项目分类</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1"/>
          <p:cNvPicPr>
            <a:picLocks noChangeAspect="1"/>
          </p:cNvPicPr>
          <p:nvPr/>
        </p:nvPicPr>
        <p:blipFill>
          <a:blip r:embed="rId1"/>
          <a:stretch>
            <a:fillRect/>
          </a:stretch>
        </p:blipFill>
        <p:spPr>
          <a:xfrm>
            <a:off x="1873250" y="1566545"/>
            <a:ext cx="4772025" cy="4210050"/>
          </a:xfrm>
          <a:prstGeom prst="rect">
            <a:avLst/>
          </a:prstGeom>
        </p:spPr>
      </p:pic>
      <p:pic>
        <p:nvPicPr>
          <p:cNvPr id="3" name="图片 2"/>
          <p:cNvPicPr>
            <a:picLocks noChangeAspect="1"/>
          </p:cNvPicPr>
          <p:nvPr/>
        </p:nvPicPr>
        <p:blipFill>
          <a:blip r:embed="rId2"/>
          <a:stretch>
            <a:fillRect/>
          </a:stretch>
        </p:blipFill>
        <p:spPr>
          <a:xfrm>
            <a:off x="6344920" y="1781175"/>
            <a:ext cx="4581525" cy="3295650"/>
          </a:xfrm>
          <a:prstGeom prst="rect">
            <a:avLst/>
          </a:prstGeom>
        </p:spPr>
      </p:pic>
      <p:cxnSp>
        <p:nvCxnSpPr>
          <p:cNvPr id="4" name="直接连接符 3"/>
          <p:cNvCxnSpPr/>
          <p:nvPr/>
        </p:nvCxnSpPr>
        <p:spPr>
          <a:xfrm>
            <a:off x="1905000" y="1772285"/>
            <a:ext cx="702945" cy="0"/>
          </a:xfrm>
          <a:prstGeom prst="line">
            <a:avLst/>
          </a:prstGeom>
        </p:spPr>
        <p:style>
          <a:lnRef idx="3">
            <a:schemeClr val="accent2"/>
          </a:lnRef>
          <a:fillRef idx="0">
            <a:schemeClr val="accent2"/>
          </a:fillRef>
          <a:effectRef idx="2">
            <a:schemeClr val="accent2"/>
          </a:effectRef>
          <a:fontRef idx="minor">
            <a:schemeClr val="tx1"/>
          </a:fontRef>
        </p:style>
      </p:cxnSp>
      <p:sp>
        <p:nvSpPr>
          <p:cNvPr id="5" name="椭圆 4"/>
          <p:cNvSpPr/>
          <p:nvPr/>
        </p:nvSpPr>
        <p:spPr>
          <a:xfrm>
            <a:off x="6421755" y="3535680"/>
            <a:ext cx="400685" cy="302895"/>
          </a:xfrm>
          <a:prstGeom prst="ellipse">
            <a:avLst/>
          </a:prstGeom>
          <a:noFill/>
          <a:ln>
            <a:solidFill>
              <a:srgbClr val="FF0000"/>
            </a:solidFill>
          </a:ln>
          <a:extLst>
            <a:ext uri="{909E8E84-426E-40DD-AFC4-6F175D3DCCD1}">
              <a14:hiddenFill xmlns:a14="http://schemas.microsoft.com/office/drawing/2010/main">
                <a:solidFill>
                  <a:srgbClr val="3187C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8" y="693555"/>
            <a:ext cx="2621280" cy="460375"/>
          </a:xfrm>
          <a:prstGeom prst="rect">
            <a:avLst/>
          </a:prstGeom>
          <a:noFill/>
        </p:spPr>
        <p:txBody>
          <a:bodyPr wrap="none" rtlCol="0">
            <a:spAutoFit/>
          </a:bodyPr>
          <a:lstStyle/>
          <a:p>
            <a:r>
              <a:rPr lang="zh-CN" altLang="en-US" sz="2400" dirty="0">
                <a:solidFill>
                  <a:srgbClr val="00355C"/>
                </a:solidFill>
              </a:rPr>
              <a:t>四、涉密项目委托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1"/>
          <p:cNvPicPr>
            <a:picLocks noChangeAspect="1"/>
          </p:cNvPicPr>
          <p:nvPr/>
        </p:nvPicPr>
        <p:blipFill>
          <a:blip r:embed="rId1"/>
          <a:stretch>
            <a:fillRect/>
          </a:stretch>
        </p:blipFill>
        <p:spPr>
          <a:xfrm>
            <a:off x="2674620" y="1153795"/>
            <a:ext cx="6668770" cy="4852035"/>
          </a:xfrm>
          <a:prstGeom prst="rect">
            <a:avLst/>
          </a:prstGeom>
        </p:spPr>
      </p:pic>
      <p:sp>
        <p:nvSpPr>
          <p:cNvPr id="12" name="矩形 11"/>
          <p:cNvSpPr/>
          <p:nvPr/>
        </p:nvSpPr>
        <p:spPr>
          <a:xfrm>
            <a:off x="4387850" y="2656840"/>
            <a:ext cx="1855470" cy="274955"/>
          </a:xfrm>
          <a:prstGeom prst="rect">
            <a:avLst/>
          </a:prstGeom>
          <a:noFill/>
          <a:ln>
            <a:solidFill>
              <a:srgbClr val="FF0000"/>
            </a:solidFill>
          </a:ln>
          <a:extLst>
            <a:ext uri="{909E8E84-426E-40DD-AFC4-6F175D3DCCD1}">
              <a14:hiddenFill xmlns:a14="http://schemas.microsoft.com/office/drawing/2010/main">
                <a:solidFill>
                  <a:srgbClr val="3187C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06869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rPr>
              <a:t>货物服务类项目委托书</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1"/>
          <p:cNvPicPr>
            <a:picLocks noChangeAspect="1"/>
          </p:cNvPicPr>
          <p:nvPr/>
        </p:nvPicPr>
        <p:blipFill>
          <a:blip r:embed="rId1"/>
          <a:stretch>
            <a:fillRect/>
          </a:stretch>
        </p:blipFill>
        <p:spPr>
          <a:xfrm>
            <a:off x="721360" y="1183640"/>
            <a:ext cx="3769360" cy="4263390"/>
          </a:xfrm>
          <a:prstGeom prst="rect">
            <a:avLst/>
          </a:prstGeom>
        </p:spPr>
      </p:pic>
      <p:pic>
        <p:nvPicPr>
          <p:cNvPr id="3" name="图片 2"/>
          <p:cNvPicPr>
            <a:picLocks noChangeAspect="1"/>
          </p:cNvPicPr>
          <p:nvPr/>
        </p:nvPicPr>
        <p:blipFill>
          <a:blip r:embed="rId2"/>
          <a:stretch>
            <a:fillRect/>
          </a:stretch>
        </p:blipFill>
        <p:spPr>
          <a:xfrm>
            <a:off x="4490720" y="1384935"/>
            <a:ext cx="3522980" cy="4417060"/>
          </a:xfrm>
          <a:prstGeom prst="rect">
            <a:avLst/>
          </a:prstGeom>
        </p:spPr>
      </p:pic>
      <p:pic>
        <p:nvPicPr>
          <p:cNvPr id="4" name="图片 3"/>
          <p:cNvPicPr>
            <a:picLocks noChangeAspect="1"/>
          </p:cNvPicPr>
          <p:nvPr/>
        </p:nvPicPr>
        <p:blipFill>
          <a:blip r:embed="rId3"/>
          <a:stretch>
            <a:fillRect/>
          </a:stretch>
        </p:blipFill>
        <p:spPr>
          <a:xfrm>
            <a:off x="8123555" y="1371600"/>
            <a:ext cx="3220720" cy="426148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rPr>
              <a:t>工程类项目委托书</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5" name="图片 4"/>
          <p:cNvPicPr>
            <a:picLocks noChangeAspect="1"/>
          </p:cNvPicPr>
          <p:nvPr/>
        </p:nvPicPr>
        <p:blipFill>
          <a:blip r:embed="rId1"/>
          <a:stretch>
            <a:fillRect/>
          </a:stretch>
        </p:blipFill>
        <p:spPr>
          <a:xfrm>
            <a:off x="414655" y="1183640"/>
            <a:ext cx="3913505" cy="4506595"/>
          </a:xfrm>
          <a:prstGeom prst="rect">
            <a:avLst/>
          </a:prstGeom>
        </p:spPr>
      </p:pic>
      <p:pic>
        <p:nvPicPr>
          <p:cNvPr id="6" name="图片 5"/>
          <p:cNvPicPr>
            <a:picLocks noChangeAspect="1"/>
          </p:cNvPicPr>
          <p:nvPr/>
        </p:nvPicPr>
        <p:blipFill>
          <a:blip r:embed="rId2"/>
          <a:stretch>
            <a:fillRect/>
          </a:stretch>
        </p:blipFill>
        <p:spPr>
          <a:xfrm>
            <a:off x="4328160" y="1305560"/>
            <a:ext cx="3806190" cy="4496435"/>
          </a:xfrm>
          <a:prstGeom prst="rect">
            <a:avLst/>
          </a:prstGeom>
        </p:spPr>
      </p:pic>
      <p:pic>
        <p:nvPicPr>
          <p:cNvPr id="7" name="图片 6"/>
          <p:cNvPicPr>
            <a:picLocks noChangeAspect="1"/>
          </p:cNvPicPr>
          <p:nvPr/>
        </p:nvPicPr>
        <p:blipFill>
          <a:blip r:embed="rId3"/>
          <a:stretch>
            <a:fillRect/>
          </a:stretch>
        </p:blipFill>
        <p:spPr>
          <a:xfrm>
            <a:off x="8155305" y="1645285"/>
            <a:ext cx="3681730" cy="368935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rPr>
              <a:t>保密协议</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1"/>
          <p:cNvPicPr>
            <a:picLocks noChangeAspect="1"/>
          </p:cNvPicPr>
          <p:nvPr/>
        </p:nvPicPr>
        <p:blipFill>
          <a:blip r:embed="rId1"/>
          <a:stretch>
            <a:fillRect/>
          </a:stretch>
        </p:blipFill>
        <p:spPr>
          <a:xfrm>
            <a:off x="2065020" y="1069975"/>
            <a:ext cx="3800475" cy="5041265"/>
          </a:xfrm>
          <a:prstGeom prst="rect">
            <a:avLst/>
          </a:prstGeom>
        </p:spPr>
      </p:pic>
      <p:pic>
        <p:nvPicPr>
          <p:cNvPr id="3" name="图片 2"/>
          <p:cNvPicPr>
            <a:picLocks noChangeAspect="1"/>
          </p:cNvPicPr>
          <p:nvPr/>
        </p:nvPicPr>
        <p:blipFill>
          <a:blip r:embed="rId2"/>
          <a:stretch>
            <a:fillRect/>
          </a:stretch>
        </p:blipFill>
        <p:spPr>
          <a:xfrm>
            <a:off x="6470015" y="2099945"/>
            <a:ext cx="4321175" cy="298069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rPr>
              <a:t>定密文件、需求文件</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15" name="文本框 14"/>
          <p:cNvSpPr txBox="1"/>
          <p:nvPr/>
        </p:nvSpPr>
        <p:spPr>
          <a:xfrm>
            <a:off x="2085975" y="1381125"/>
            <a:ext cx="1851660" cy="521970"/>
          </a:xfrm>
          <a:prstGeom prst="rect">
            <a:avLst/>
          </a:prstGeom>
          <a:noFill/>
        </p:spPr>
        <p:txBody>
          <a:bodyPr wrap="square" rtlCol="0">
            <a:spAutoFit/>
          </a:bodyPr>
          <a:p>
            <a:r>
              <a:rPr lang="zh-CN" altLang="en-US" sz="2800"/>
              <a:t>定密文件</a:t>
            </a:r>
            <a:endParaRPr lang="zh-CN" altLang="en-US" sz="2800"/>
          </a:p>
        </p:txBody>
      </p:sp>
      <p:sp>
        <p:nvSpPr>
          <p:cNvPr id="4" name="文本框 3"/>
          <p:cNvSpPr txBox="1"/>
          <p:nvPr/>
        </p:nvSpPr>
        <p:spPr>
          <a:xfrm>
            <a:off x="2085975" y="1976755"/>
            <a:ext cx="4128135" cy="460375"/>
          </a:xfrm>
          <a:prstGeom prst="rect">
            <a:avLst/>
          </a:prstGeom>
          <a:noFill/>
        </p:spPr>
        <p:txBody>
          <a:bodyPr wrap="square" rtlCol="0">
            <a:spAutoFit/>
          </a:bodyPr>
          <a:p>
            <a:r>
              <a:rPr lang="zh-CN" altLang="en-US" sz="2400"/>
              <a:t>写明项目名称，密级，期限</a:t>
            </a:r>
            <a:endParaRPr lang="zh-CN" altLang="en-US" sz="2400"/>
          </a:p>
        </p:txBody>
      </p:sp>
      <p:sp>
        <p:nvSpPr>
          <p:cNvPr id="5" name="文本框 4"/>
          <p:cNvSpPr txBox="1"/>
          <p:nvPr/>
        </p:nvSpPr>
        <p:spPr>
          <a:xfrm>
            <a:off x="2085975" y="2641600"/>
            <a:ext cx="1851660" cy="521970"/>
          </a:xfrm>
          <a:prstGeom prst="rect">
            <a:avLst/>
          </a:prstGeom>
          <a:noFill/>
        </p:spPr>
        <p:txBody>
          <a:bodyPr wrap="square" rtlCol="0">
            <a:spAutoFit/>
          </a:bodyPr>
          <a:p>
            <a:r>
              <a:rPr lang="zh-CN" altLang="en-US" sz="2800"/>
              <a:t>需求文件</a:t>
            </a:r>
            <a:endParaRPr lang="zh-CN" altLang="en-US" sz="2800"/>
          </a:p>
        </p:txBody>
      </p:sp>
      <p:pic>
        <p:nvPicPr>
          <p:cNvPr id="6" name="图片 5"/>
          <p:cNvPicPr>
            <a:picLocks noChangeAspect="1"/>
          </p:cNvPicPr>
          <p:nvPr/>
        </p:nvPicPr>
        <p:blipFill>
          <a:blip r:embed="rId1"/>
          <a:stretch>
            <a:fillRect/>
          </a:stretch>
        </p:blipFill>
        <p:spPr>
          <a:xfrm>
            <a:off x="1286510" y="3163570"/>
            <a:ext cx="9620250" cy="263842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rPr>
              <a:t>供应商保密承诺书</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4" name="图片 3"/>
          <p:cNvPicPr>
            <a:picLocks noChangeAspect="1"/>
          </p:cNvPicPr>
          <p:nvPr/>
        </p:nvPicPr>
        <p:blipFill>
          <a:blip r:embed="rId1"/>
          <a:stretch>
            <a:fillRect/>
          </a:stretch>
        </p:blipFill>
        <p:spPr>
          <a:xfrm>
            <a:off x="2333625" y="1212215"/>
            <a:ext cx="3792220" cy="4690745"/>
          </a:xfrm>
          <a:prstGeom prst="rect">
            <a:avLst/>
          </a:prstGeom>
        </p:spPr>
      </p:pic>
      <p:pic>
        <p:nvPicPr>
          <p:cNvPr id="5" name="图片 4"/>
          <p:cNvPicPr>
            <a:picLocks noChangeAspect="1"/>
          </p:cNvPicPr>
          <p:nvPr/>
        </p:nvPicPr>
        <p:blipFill>
          <a:blip r:embed="rId2"/>
          <a:stretch>
            <a:fillRect/>
          </a:stretch>
        </p:blipFill>
        <p:spPr>
          <a:xfrm>
            <a:off x="6375400" y="1445895"/>
            <a:ext cx="3964940" cy="471106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rPr>
              <a:t>委托页面</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 name="文本框 1"/>
          <p:cNvSpPr txBox="1"/>
          <p:nvPr/>
        </p:nvSpPr>
        <p:spPr>
          <a:xfrm>
            <a:off x="1539240" y="1183640"/>
            <a:ext cx="3415665" cy="460375"/>
          </a:xfrm>
          <a:prstGeom prst="rect">
            <a:avLst/>
          </a:prstGeom>
          <a:noFill/>
        </p:spPr>
        <p:txBody>
          <a:bodyPr wrap="square" rtlCol="0">
            <a:spAutoFit/>
          </a:bodyPr>
          <a:p>
            <a:r>
              <a:rPr lang="zh-CN" altLang="en-US" sz="2400"/>
              <a:t>内网域名：</a:t>
            </a:r>
            <a:r>
              <a:rPr lang="en-US" altLang="zh-CN" sz="2400"/>
              <a:t>126.40.96.7</a:t>
            </a:r>
            <a:endParaRPr lang="en-US" altLang="zh-CN" sz="2400"/>
          </a:p>
        </p:txBody>
      </p:sp>
      <p:pic>
        <p:nvPicPr>
          <p:cNvPr id="3" name="图片 -2147482624"/>
          <p:cNvPicPr>
            <a:picLocks noChangeAspect="1"/>
          </p:cNvPicPr>
          <p:nvPr/>
        </p:nvPicPr>
        <p:blipFill>
          <a:blip r:embed="rId1"/>
          <a:stretch>
            <a:fillRect/>
          </a:stretch>
        </p:blipFill>
        <p:spPr>
          <a:xfrm>
            <a:off x="1539240" y="1921510"/>
            <a:ext cx="8888730" cy="3978275"/>
          </a:xfrm>
          <a:prstGeom prst="rect">
            <a:avLst/>
          </a:prstGeom>
          <a:noFill/>
          <a:ln w="9525">
            <a:noFill/>
          </a:ln>
        </p:spPr>
      </p:pic>
      <p:sp>
        <p:nvSpPr>
          <p:cNvPr id="4" name="文本框 3"/>
          <p:cNvSpPr txBox="1"/>
          <p:nvPr/>
        </p:nvSpPr>
        <p:spPr>
          <a:xfrm>
            <a:off x="5163820" y="1153795"/>
            <a:ext cx="6068060" cy="460375"/>
          </a:xfrm>
          <a:prstGeom prst="rect">
            <a:avLst/>
          </a:prstGeom>
          <a:noFill/>
        </p:spPr>
        <p:txBody>
          <a:bodyPr wrap="square" rtlCol="0">
            <a:spAutoFit/>
          </a:bodyPr>
          <a:p>
            <a:r>
              <a:rPr lang="zh-CN" sz="2400"/>
              <a:t>用户名与国</a:t>
            </a:r>
            <a:r>
              <a:rPr lang="en-US" altLang="zh-CN" sz="2400"/>
              <a:t>e</a:t>
            </a:r>
            <a:r>
              <a:rPr lang="zh-CN" altLang="en-US" sz="2400"/>
              <a:t>采一致，初始密码：</a:t>
            </a:r>
            <a:r>
              <a:rPr lang="en-US" altLang="zh-CN" sz="2400"/>
              <a:t>123456</a:t>
            </a:r>
            <a:endParaRPr lang="en-US" altLang="zh-CN" sz="24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rPr>
              <a:t>委托页面</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2"/>
          <p:cNvPicPr>
            <a:picLocks noChangeAspect="1"/>
          </p:cNvPicPr>
          <p:nvPr/>
        </p:nvPicPr>
        <p:blipFill>
          <a:blip r:embed="rId1"/>
          <a:stretch>
            <a:fillRect/>
          </a:stretch>
        </p:blipFill>
        <p:spPr>
          <a:xfrm>
            <a:off x="1380490" y="1303655"/>
            <a:ext cx="9430385" cy="3926205"/>
          </a:xfrm>
          <a:prstGeom prst="rect">
            <a:avLst/>
          </a:prstGeom>
          <a:noFill/>
          <a:ln w="9525">
            <a:noFill/>
          </a:ln>
        </p:spPr>
      </p:pic>
      <p:sp>
        <p:nvSpPr>
          <p:cNvPr id="6" name="椭圆 5"/>
          <p:cNvSpPr/>
          <p:nvPr/>
        </p:nvSpPr>
        <p:spPr>
          <a:xfrm>
            <a:off x="4419600" y="1183640"/>
            <a:ext cx="567055" cy="566420"/>
          </a:xfrm>
          <a:prstGeom prst="ellipse">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rPr>
              <a:t>货物、服务委托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3"/>
          <p:cNvPicPr>
            <a:picLocks noChangeAspect="1"/>
          </p:cNvPicPr>
          <p:nvPr/>
        </p:nvPicPr>
        <p:blipFill>
          <a:blip r:embed="rId1"/>
          <a:stretch>
            <a:fillRect/>
          </a:stretch>
        </p:blipFill>
        <p:spPr>
          <a:xfrm>
            <a:off x="1411605" y="1566545"/>
            <a:ext cx="9130030" cy="3801745"/>
          </a:xfrm>
          <a:prstGeom prst="rect">
            <a:avLst/>
          </a:prstGeom>
          <a:noFill/>
          <a:ln w="9525">
            <a:noFill/>
          </a:ln>
        </p:spPr>
      </p:pic>
      <p:sp>
        <p:nvSpPr>
          <p:cNvPr id="12" name="矩形 11"/>
          <p:cNvSpPr/>
          <p:nvPr/>
        </p:nvSpPr>
        <p:spPr>
          <a:xfrm>
            <a:off x="2233930" y="2324735"/>
            <a:ext cx="4863465" cy="1143635"/>
          </a:xfrm>
          <a:prstGeom prst="rect">
            <a:avLst/>
          </a:prstGeom>
          <a:noFill/>
          <a:ln>
            <a:solidFill>
              <a:srgbClr val="FF0000"/>
            </a:solidFill>
          </a:ln>
          <a:extLst>
            <a:ext uri="{909E8E84-426E-40DD-AFC4-6F175D3DCCD1}">
              <a14:hiddenFill xmlns:a14="http://schemas.microsoft.com/office/drawing/2010/main">
                <a:solidFill>
                  <a:srgbClr val="3187C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sym typeface="+mn-ea"/>
              </a:rPr>
              <a:t>货物、服务委托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4"/>
          <p:cNvPicPr>
            <a:picLocks noChangeAspect="1"/>
          </p:cNvPicPr>
          <p:nvPr/>
        </p:nvPicPr>
        <p:blipFill>
          <a:blip r:embed="rId1"/>
          <a:stretch>
            <a:fillRect/>
          </a:stretch>
        </p:blipFill>
        <p:spPr>
          <a:xfrm>
            <a:off x="1598295" y="1277620"/>
            <a:ext cx="9386570" cy="3841750"/>
          </a:xfrm>
          <a:prstGeom prst="rect">
            <a:avLst/>
          </a:prstGeom>
          <a:noFill/>
          <a:ln w="9525">
            <a:noFill/>
          </a:ln>
        </p:spPr>
      </p:pic>
      <p:sp>
        <p:nvSpPr>
          <p:cNvPr id="6" name="椭圆 5"/>
          <p:cNvSpPr/>
          <p:nvPr/>
        </p:nvSpPr>
        <p:spPr>
          <a:xfrm>
            <a:off x="1498600" y="3557270"/>
            <a:ext cx="1035050" cy="566420"/>
          </a:xfrm>
          <a:prstGeom prst="ellipse">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8" y="693555"/>
            <a:ext cx="2621280" cy="460375"/>
          </a:xfrm>
          <a:prstGeom prst="rect">
            <a:avLst/>
          </a:prstGeom>
          <a:noFill/>
        </p:spPr>
        <p:txBody>
          <a:bodyPr wrap="none" rtlCol="0">
            <a:spAutoFit/>
          </a:bodyPr>
          <a:lstStyle/>
          <a:p>
            <a:r>
              <a:rPr lang="zh-CN" altLang="en-US" sz="2400" dirty="0">
                <a:solidFill>
                  <a:srgbClr val="00355C"/>
                </a:solidFill>
              </a:rPr>
              <a:t>一、采购项目分类</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6" name="图片 5"/>
          <p:cNvPicPr>
            <a:picLocks noChangeAspect="1"/>
          </p:cNvPicPr>
          <p:nvPr/>
        </p:nvPicPr>
        <p:blipFill>
          <a:blip r:embed="rId1"/>
          <a:stretch>
            <a:fillRect/>
          </a:stretch>
        </p:blipFill>
        <p:spPr>
          <a:xfrm>
            <a:off x="1588770" y="1870075"/>
            <a:ext cx="8820785" cy="3662045"/>
          </a:xfrm>
          <a:prstGeom prst="rect">
            <a:avLst/>
          </a:prstGeom>
        </p:spPr>
      </p:pic>
      <p:cxnSp>
        <p:nvCxnSpPr>
          <p:cNvPr id="4" name="直接连接符 3"/>
          <p:cNvCxnSpPr/>
          <p:nvPr/>
        </p:nvCxnSpPr>
        <p:spPr>
          <a:xfrm>
            <a:off x="1914525" y="2251075"/>
            <a:ext cx="1185545" cy="6985"/>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sym typeface="+mn-ea"/>
              </a:rPr>
              <a:t>货物、服务委托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5"/>
          <p:cNvPicPr>
            <a:picLocks noChangeAspect="1"/>
          </p:cNvPicPr>
          <p:nvPr/>
        </p:nvPicPr>
        <p:blipFill>
          <a:blip r:embed="rId1"/>
          <a:srcRect r="17333"/>
          <a:stretch>
            <a:fillRect/>
          </a:stretch>
        </p:blipFill>
        <p:spPr>
          <a:xfrm>
            <a:off x="784860" y="1817370"/>
            <a:ext cx="9970135" cy="3048635"/>
          </a:xfrm>
          <a:prstGeom prst="rect">
            <a:avLst/>
          </a:prstGeom>
          <a:noFill/>
          <a:ln w="9525">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sym typeface="+mn-ea"/>
              </a:rPr>
              <a:t>货物、服务委托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6"/>
          <p:cNvPicPr>
            <a:picLocks noChangeAspect="1"/>
          </p:cNvPicPr>
          <p:nvPr/>
        </p:nvPicPr>
        <p:blipFill>
          <a:blip r:embed="rId1"/>
          <a:stretch>
            <a:fillRect/>
          </a:stretch>
        </p:blipFill>
        <p:spPr>
          <a:xfrm>
            <a:off x="1151255" y="1565910"/>
            <a:ext cx="10001250" cy="3768725"/>
          </a:xfrm>
          <a:prstGeom prst="rect">
            <a:avLst/>
          </a:prstGeom>
          <a:noFill/>
          <a:ln w="9525">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rPr>
              <a:t>工程委托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3"/>
          <p:cNvPicPr>
            <a:picLocks noChangeAspect="1"/>
          </p:cNvPicPr>
          <p:nvPr/>
        </p:nvPicPr>
        <p:blipFill>
          <a:blip r:embed="rId1"/>
          <a:stretch>
            <a:fillRect/>
          </a:stretch>
        </p:blipFill>
        <p:spPr>
          <a:xfrm>
            <a:off x="1411605" y="1566545"/>
            <a:ext cx="9130030" cy="3801745"/>
          </a:xfrm>
          <a:prstGeom prst="rect">
            <a:avLst/>
          </a:prstGeom>
          <a:noFill/>
          <a:ln w="9525">
            <a:noFill/>
          </a:ln>
        </p:spPr>
      </p:pic>
      <p:sp>
        <p:nvSpPr>
          <p:cNvPr id="12" name="矩形 11"/>
          <p:cNvSpPr/>
          <p:nvPr/>
        </p:nvSpPr>
        <p:spPr>
          <a:xfrm>
            <a:off x="8686165" y="2393315"/>
            <a:ext cx="1855470" cy="1036955"/>
          </a:xfrm>
          <a:prstGeom prst="rect">
            <a:avLst/>
          </a:prstGeom>
          <a:noFill/>
          <a:ln>
            <a:solidFill>
              <a:srgbClr val="FF0000"/>
            </a:solidFill>
          </a:ln>
          <a:extLst>
            <a:ext uri="{909E8E84-426E-40DD-AFC4-6F175D3DCCD1}">
              <a14:hiddenFill xmlns:a14="http://schemas.microsoft.com/office/drawing/2010/main">
                <a:solidFill>
                  <a:srgbClr val="3187C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rPr>
              <a:t>工程委托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7"/>
          <p:cNvPicPr>
            <a:picLocks noChangeAspect="1"/>
          </p:cNvPicPr>
          <p:nvPr/>
        </p:nvPicPr>
        <p:blipFill>
          <a:blip r:embed="rId1"/>
          <a:stretch>
            <a:fillRect/>
          </a:stretch>
        </p:blipFill>
        <p:spPr>
          <a:xfrm>
            <a:off x="1680210" y="1638935"/>
            <a:ext cx="9455785" cy="3832860"/>
          </a:xfrm>
          <a:prstGeom prst="rect">
            <a:avLst/>
          </a:prstGeom>
          <a:noFill/>
          <a:ln w="9525">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sym typeface="+mn-ea"/>
              </a:rPr>
              <a:t>工程委托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8"/>
          <p:cNvPicPr>
            <a:picLocks noChangeAspect="1"/>
          </p:cNvPicPr>
          <p:nvPr/>
        </p:nvPicPr>
        <p:blipFill>
          <a:blip r:embed="rId1"/>
          <a:stretch>
            <a:fillRect/>
          </a:stretch>
        </p:blipFill>
        <p:spPr>
          <a:xfrm>
            <a:off x="1323975" y="1419860"/>
            <a:ext cx="9507220" cy="3793490"/>
          </a:xfrm>
          <a:prstGeom prst="rect">
            <a:avLst/>
          </a:prstGeom>
          <a:noFill/>
          <a:ln w="9525">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sym typeface="+mn-ea"/>
              </a:rPr>
              <a:t>工程委托</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9"/>
          <p:cNvPicPr>
            <a:picLocks noChangeAspect="1"/>
          </p:cNvPicPr>
          <p:nvPr/>
        </p:nvPicPr>
        <p:blipFill>
          <a:blip r:embed="rId1"/>
          <a:stretch>
            <a:fillRect/>
          </a:stretch>
        </p:blipFill>
        <p:spPr>
          <a:xfrm>
            <a:off x="1656715" y="1249680"/>
            <a:ext cx="9041130" cy="4438650"/>
          </a:xfrm>
          <a:prstGeom prst="rect">
            <a:avLst/>
          </a:prstGeom>
          <a:noFill/>
          <a:ln w="9525">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rPr>
              <a:t>涉密见证</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10"/>
          <p:cNvPicPr>
            <a:picLocks noChangeAspect="1"/>
          </p:cNvPicPr>
          <p:nvPr/>
        </p:nvPicPr>
        <p:blipFill>
          <a:blip r:embed="rId1"/>
          <a:stretch>
            <a:fillRect/>
          </a:stretch>
        </p:blipFill>
        <p:spPr>
          <a:xfrm>
            <a:off x="1348740" y="1310005"/>
            <a:ext cx="9783445" cy="3672840"/>
          </a:xfrm>
          <a:prstGeom prst="rect">
            <a:avLst/>
          </a:prstGeom>
          <a:noFill/>
          <a:ln w="9525">
            <a:noFill/>
          </a:ln>
        </p:spPr>
      </p:pic>
      <p:sp>
        <p:nvSpPr>
          <p:cNvPr id="3" name="椭圆 2"/>
          <p:cNvSpPr/>
          <p:nvPr/>
        </p:nvSpPr>
        <p:spPr>
          <a:xfrm>
            <a:off x="5210175" y="1212215"/>
            <a:ext cx="879475" cy="488315"/>
          </a:xfrm>
          <a:prstGeom prst="ellipse">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0" y="693420"/>
            <a:ext cx="6722745" cy="460375"/>
          </a:xfrm>
          <a:prstGeom prst="rect">
            <a:avLst/>
          </a:prstGeom>
          <a:noFill/>
        </p:spPr>
        <p:txBody>
          <a:bodyPr wrap="square" rtlCol="0">
            <a:spAutoFit/>
          </a:bodyPr>
          <a:lstStyle/>
          <a:p>
            <a:r>
              <a:rPr lang="zh-CN" altLang="en-US" sz="2400" dirty="0">
                <a:solidFill>
                  <a:srgbClr val="00355C"/>
                </a:solidFill>
              </a:rPr>
              <a:t>四、涉密项目委托</a:t>
            </a:r>
            <a:r>
              <a:rPr lang="en-US" altLang="zh-CN" sz="2400" dirty="0">
                <a:solidFill>
                  <a:srgbClr val="00355C"/>
                </a:solidFill>
              </a:rPr>
              <a:t>-</a:t>
            </a:r>
            <a:r>
              <a:rPr lang="zh-CN" altLang="en-US" sz="2400" dirty="0">
                <a:solidFill>
                  <a:srgbClr val="00355C"/>
                </a:solidFill>
              </a:rPr>
              <a:t>涉密见证</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2147482602"/>
          <p:cNvPicPr>
            <a:picLocks noChangeAspect="1"/>
          </p:cNvPicPr>
          <p:nvPr/>
        </p:nvPicPr>
        <p:blipFill>
          <a:blip r:embed="rId1"/>
          <a:stretch>
            <a:fillRect/>
          </a:stretch>
        </p:blipFill>
        <p:spPr>
          <a:xfrm>
            <a:off x="1014730" y="1940560"/>
            <a:ext cx="10007600" cy="2722245"/>
          </a:xfrm>
          <a:prstGeom prst="rect">
            <a:avLst/>
          </a:prstGeom>
          <a:noFill/>
          <a:ln w="9525">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7" name="矩形 26"/>
          <p:cNvSpPr/>
          <p:nvPr/>
        </p:nvSpPr>
        <p:spPr>
          <a:xfrm>
            <a:off x="9355728" y="734801"/>
            <a:ext cx="1121505" cy="1121505"/>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8" name="矩形 27"/>
          <p:cNvSpPr/>
          <p:nvPr/>
        </p:nvSpPr>
        <p:spPr>
          <a:xfrm>
            <a:off x="10694250" y="1183734"/>
            <a:ext cx="906656" cy="90665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9" name="矩形 28"/>
          <p:cNvSpPr/>
          <p:nvPr/>
        </p:nvSpPr>
        <p:spPr>
          <a:xfrm>
            <a:off x="11081859" y="3343888"/>
            <a:ext cx="906656" cy="90665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1011796" y="994551"/>
            <a:ext cx="672573" cy="672573"/>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4" name="矩形 33"/>
          <p:cNvSpPr/>
          <p:nvPr/>
        </p:nvSpPr>
        <p:spPr>
          <a:xfrm>
            <a:off x="1495193" y="5120532"/>
            <a:ext cx="1121505" cy="1121505"/>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1" y="401820"/>
            <a:ext cx="906656" cy="906656"/>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6" name="矩形 35"/>
          <p:cNvSpPr/>
          <p:nvPr/>
        </p:nvSpPr>
        <p:spPr>
          <a:xfrm>
            <a:off x="2023905" y="5898758"/>
            <a:ext cx="672573" cy="672573"/>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7" name="矩形 36"/>
          <p:cNvSpPr/>
          <p:nvPr/>
        </p:nvSpPr>
        <p:spPr>
          <a:xfrm>
            <a:off x="796108" y="4367027"/>
            <a:ext cx="906657" cy="90665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8" name="斜纹 37"/>
          <p:cNvSpPr/>
          <p:nvPr/>
        </p:nvSpPr>
        <p:spPr>
          <a:xfrm rot="18776160" flipH="1">
            <a:off x="-1805110" y="6254702"/>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9" name="斜纹 38"/>
          <p:cNvSpPr/>
          <p:nvPr/>
        </p:nvSpPr>
        <p:spPr>
          <a:xfrm rot="18776160" flipH="1">
            <a:off x="-2100751" y="6722066"/>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4" name="斜纹 43"/>
          <p:cNvSpPr/>
          <p:nvPr/>
        </p:nvSpPr>
        <p:spPr>
          <a:xfrm rot="7976160" flipH="1">
            <a:off x="9786700" y="14251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5" name="斜纹 44"/>
          <p:cNvSpPr/>
          <p:nvPr/>
        </p:nvSpPr>
        <p:spPr>
          <a:xfrm rot="7976160" flipH="1">
            <a:off x="10434646" y="-740523"/>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7" name="文本框 46"/>
          <p:cNvSpPr txBox="1"/>
          <p:nvPr/>
        </p:nvSpPr>
        <p:spPr>
          <a:xfrm>
            <a:off x="3193256" y="2871752"/>
            <a:ext cx="5805489" cy="1107996"/>
          </a:xfrm>
          <a:prstGeom prst="rect">
            <a:avLst/>
          </a:prstGeom>
          <a:noFill/>
        </p:spPr>
        <p:txBody>
          <a:bodyPr wrap="square" rtlCol="0">
            <a:spAutoFit/>
          </a:bodyPr>
          <a:lstStyle/>
          <a:p>
            <a:pPr algn="dist"/>
            <a:r>
              <a:rPr lang="zh-CN" altLang="en-US" sz="6600" b="1" dirty="0">
                <a:solidFill>
                  <a:srgbClr val="00355C"/>
                </a:solidFill>
                <a:ea typeface="思源黑体 CN Bold" panose="020B0800000000000000" pitchFamily="34" charset="-122"/>
              </a:rPr>
              <a:t>感谢观看</a:t>
            </a:r>
            <a:endParaRPr lang="zh-CN" altLang="en-US" sz="6600" b="1" dirty="0">
              <a:solidFill>
                <a:srgbClr val="00355C"/>
              </a:solidFill>
              <a:ea typeface="思源黑体 CN Bold" panose="020B0800000000000000" pitchFamily="34" charset="-122"/>
            </a:endParaRPr>
          </a:p>
        </p:txBody>
      </p:sp>
      <p:sp>
        <p:nvSpPr>
          <p:cNvPr id="33" name="矩形 32"/>
          <p:cNvSpPr/>
          <p:nvPr/>
        </p:nvSpPr>
        <p:spPr>
          <a:xfrm>
            <a:off x="10162194" y="1753182"/>
            <a:ext cx="906657" cy="906657"/>
          </a:xfrm>
          <a:prstGeom prst="rect">
            <a:avLst/>
          </a:prstGeom>
          <a:solidFill>
            <a:srgbClr val="F7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 name="文本框 2"/>
          <p:cNvSpPr txBox="1"/>
          <p:nvPr/>
        </p:nvSpPr>
        <p:spPr>
          <a:xfrm>
            <a:off x="6042025" y="4565650"/>
            <a:ext cx="4831080" cy="460375"/>
          </a:xfrm>
          <a:prstGeom prst="rect">
            <a:avLst/>
          </a:prstGeom>
          <a:noFill/>
        </p:spPr>
        <p:txBody>
          <a:bodyPr wrap="square" rtlCol="0">
            <a:spAutoFit/>
          </a:bodyPr>
          <a:p>
            <a:r>
              <a:rPr lang="zh-CN" altLang="en-US" sz="2400"/>
              <a:t>吴伟成</a:t>
            </a:r>
            <a:r>
              <a:rPr lang="en-US" altLang="zh-CN" sz="2400"/>
              <a:t>  83097977  18817367036</a:t>
            </a:r>
            <a:endParaRPr lang="en-US" altLang="zh-CN"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8" y="693555"/>
            <a:ext cx="2621280" cy="460375"/>
          </a:xfrm>
          <a:prstGeom prst="rect">
            <a:avLst/>
          </a:prstGeom>
          <a:noFill/>
        </p:spPr>
        <p:txBody>
          <a:bodyPr wrap="none" rtlCol="0">
            <a:spAutoFit/>
          </a:bodyPr>
          <a:lstStyle/>
          <a:p>
            <a:r>
              <a:rPr lang="zh-CN" altLang="en-US" sz="2400" dirty="0">
                <a:solidFill>
                  <a:srgbClr val="00355C"/>
                </a:solidFill>
              </a:rPr>
              <a:t>一、采购项目分类</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8" name="图片 7"/>
          <p:cNvPicPr>
            <a:picLocks noChangeAspect="1"/>
          </p:cNvPicPr>
          <p:nvPr/>
        </p:nvPicPr>
        <p:blipFill>
          <a:blip r:embed="rId1"/>
          <a:srcRect r="10546"/>
          <a:stretch>
            <a:fillRect/>
          </a:stretch>
        </p:blipFill>
        <p:spPr>
          <a:xfrm>
            <a:off x="1263015" y="1868170"/>
            <a:ext cx="5107940" cy="3336290"/>
          </a:xfrm>
          <a:prstGeom prst="rect">
            <a:avLst/>
          </a:prstGeom>
        </p:spPr>
      </p:pic>
      <p:cxnSp>
        <p:nvCxnSpPr>
          <p:cNvPr id="4" name="直接连接符 3"/>
          <p:cNvCxnSpPr/>
          <p:nvPr/>
        </p:nvCxnSpPr>
        <p:spPr>
          <a:xfrm flipV="1">
            <a:off x="1410970" y="2141220"/>
            <a:ext cx="797560" cy="1905"/>
          </a:xfrm>
          <a:prstGeom prst="line">
            <a:avLst/>
          </a:prstGeom>
        </p:spPr>
        <p:style>
          <a:lnRef idx="3">
            <a:schemeClr val="accent2"/>
          </a:lnRef>
          <a:fillRef idx="0">
            <a:schemeClr val="accent2"/>
          </a:fillRef>
          <a:effectRef idx="2">
            <a:schemeClr val="accent2"/>
          </a:effectRef>
          <a:fontRef idx="minor">
            <a:schemeClr val="tx1"/>
          </a:fontRef>
        </p:style>
      </p:cxnSp>
      <p:pic>
        <p:nvPicPr>
          <p:cNvPr id="9" name="图片 8"/>
          <p:cNvPicPr>
            <a:picLocks noChangeAspect="1"/>
          </p:cNvPicPr>
          <p:nvPr/>
        </p:nvPicPr>
        <p:blipFill>
          <a:blip r:embed="rId2"/>
          <a:stretch>
            <a:fillRect/>
          </a:stretch>
        </p:blipFill>
        <p:spPr>
          <a:xfrm>
            <a:off x="6565900" y="1964055"/>
            <a:ext cx="4666615" cy="19513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8" y="693555"/>
            <a:ext cx="2621280" cy="460375"/>
          </a:xfrm>
          <a:prstGeom prst="rect">
            <a:avLst/>
          </a:prstGeom>
          <a:noFill/>
        </p:spPr>
        <p:txBody>
          <a:bodyPr wrap="none" rtlCol="0">
            <a:spAutoFit/>
          </a:bodyPr>
          <a:lstStyle/>
          <a:p>
            <a:r>
              <a:rPr lang="zh-CN" altLang="en-US" sz="2400" dirty="0">
                <a:solidFill>
                  <a:srgbClr val="00355C"/>
                </a:solidFill>
              </a:rPr>
              <a:t>一、采购项目分类</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pic>
        <p:nvPicPr>
          <p:cNvPr id="2" name="图片 1"/>
          <p:cNvPicPr>
            <a:picLocks noChangeAspect="1"/>
          </p:cNvPicPr>
          <p:nvPr/>
        </p:nvPicPr>
        <p:blipFill>
          <a:blip r:embed="rId1"/>
          <a:srcRect l="2046" r="2670"/>
          <a:stretch>
            <a:fillRect/>
          </a:stretch>
        </p:blipFill>
        <p:spPr>
          <a:xfrm>
            <a:off x="936625" y="2406650"/>
            <a:ext cx="10266680" cy="1870710"/>
          </a:xfrm>
          <a:prstGeom prst="rect">
            <a:avLst/>
          </a:prstGeom>
        </p:spPr>
      </p:pic>
      <p:cxnSp>
        <p:nvCxnSpPr>
          <p:cNvPr id="3" name="直接连接符 2"/>
          <p:cNvCxnSpPr/>
          <p:nvPr/>
        </p:nvCxnSpPr>
        <p:spPr>
          <a:xfrm>
            <a:off x="1533525" y="2720340"/>
            <a:ext cx="70294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直接连接符 4"/>
          <p:cNvCxnSpPr/>
          <p:nvPr/>
        </p:nvCxnSpPr>
        <p:spPr>
          <a:xfrm>
            <a:off x="1533525" y="3609340"/>
            <a:ext cx="702945" cy="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475510" y="286669"/>
            <a:ext cx="11240980" cy="6284662"/>
          </a:xfrm>
          <a:prstGeom prst="frame">
            <a:avLst>
              <a:gd name="adj1" fmla="val 658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0" name="图文框 19"/>
          <p:cNvSpPr/>
          <p:nvPr/>
        </p:nvSpPr>
        <p:spPr>
          <a:xfrm>
            <a:off x="322912" y="536662"/>
            <a:ext cx="11546177" cy="5784676"/>
          </a:xfrm>
          <a:prstGeom prst="frame">
            <a:avLst>
              <a:gd name="adj1" fmla="val 866"/>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5" name="矩形 34"/>
          <p:cNvSpPr/>
          <p:nvPr/>
        </p:nvSpPr>
        <p:spPr>
          <a:xfrm>
            <a:off x="623172" y="401820"/>
            <a:ext cx="640144" cy="668067"/>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31" name="矩形 30"/>
          <p:cNvSpPr/>
          <p:nvPr/>
        </p:nvSpPr>
        <p:spPr>
          <a:xfrm>
            <a:off x="936936" y="688150"/>
            <a:ext cx="474870" cy="495584"/>
          </a:xfrm>
          <a:prstGeom prst="rect">
            <a:avLst/>
          </a:prstGeom>
          <a:solidFill>
            <a:srgbClr val="FEC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22" name="文本框 21"/>
          <p:cNvSpPr txBox="1"/>
          <p:nvPr/>
        </p:nvSpPr>
        <p:spPr>
          <a:xfrm>
            <a:off x="1410978" y="693555"/>
            <a:ext cx="2621280" cy="460375"/>
          </a:xfrm>
          <a:prstGeom prst="rect">
            <a:avLst/>
          </a:prstGeom>
          <a:noFill/>
        </p:spPr>
        <p:txBody>
          <a:bodyPr wrap="none" rtlCol="0">
            <a:spAutoFit/>
          </a:bodyPr>
          <a:lstStyle/>
          <a:p>
            <a:r>
              <a:rPr lang="zh-CN" altLang="en-US" sz="2400" dirty="0">
                <a:solidFill>
                  <a:srgbClr val="00355C"/>
                </a:solidFill>
              </a:rPr>
              <a:t>一、采购项目分类</a:t>
            </a:r>
            <a:endParaRPr lang="zh-CN" altLang="en-US" sz="2400" dirty="0">
              <a:solidFill>
                <a:srgbClr val="00355C"/>
              </a:solidFill>
            </a:endParaRPr>
          </a:p>
        </p:txBody>
      </p:sp>
      <p:sp>
        <p:nvSpPr>
          <p:cNvPr id="81" name="斜纹 80"/>
          <p:cNvSpPr/>
          <p:nvPr/>
        </p:nvSpPr>
        <p:spPr>
          <a:xfrm rot="18776160" flipH="1">
            <a:off x="-1802122" y="6354505"/>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2" name="斜纹 81"/>
          <p:cNvSpPr/>
          <p:nvPr/>
        </p:nvSpPr>
        <p:spPr>
          <a:xfrm rot="18776160" flipH="1">
            <a:off x="-2097763" y="6821869"/>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4" name="斜纹 83"/>
          <p:cNvSpPr/>
          <p:nvPr/>
        </p:nvSpPr>
        <p:spPr>
          <a:xfrm rot="7976160" flipH="1">
            <a:off x="11120147" y="-546588"/>
            <a:ext cx="3107736" cy="739231"/>
          </a:xfrm>
          <a:prstGeom prst="diagStripe">
            <a:avLst>
              <a:gd name="adj" fmla="val 67847"/>
            </a:avLst>
          </a:prstGeom>
          <a:gradFill>
            <a:gsLst>
              <a:gs pos="0">
                <a:srgbClr val="0070C0"/>
              </a:gs>
              <a:gs pos="68000">
                <a:srgbClr val="0070C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85" name="斜纹 84"/>
          <p:cNvSpPr/>
          <p:nvPr/>
        </p:nvSpPr>
        <p:spPr>
          <a:xfrm rot="7976160" flipH="1">
            <a:off x="11007748" y="-192645"/>
            <a:ext cx="3107736" cy="739231"/>
          </a:xfrm>
          <a:prstGeom prst="diagStripe">
            <a:avLst>
              <a:gd name="adj" fmla="val 67847"/>
            </a:avLst>
          </a:prstGeom>
          <a:gradFill>
            <a:gsLst>
              <a:gs pos="0">
                <a:srgbClr val="F7C15D"/>
              </a:gs>
              <a:gs pos="68000">
                <a:srgbClr val="E9AC01">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思源黑体 CN Bold" panose="020B0800000000000000" pitchFamily="34" charset="-122"/>
            </a:endParaRPr>
          </a:p>
        </p:txBody>
      </p:sp>
      <p:sp>
        <p:nvSpPr>
          <p:cNvPr id="4" name="右箭头 3"/>
          <p:cNvSpPr/>
          <p:nvPr/>
        </p:nvSpPr>
        <p:spPr>
          <a:xfrm>
            <a:off x="1858010" y="3677285"/>
            <a:ext cx="8302625" cy="158750"/>
          </a:xfrm>
          <a:prstGeom prst="rightArrow">
            <a:avLst>
              <a:gd name="adj1" fmla="val 66265"/>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6" name="上箭头 5"/>
          <p:cNvSpPr/>
          <p:nvPr/>
        </p:nvSpPr>
        <p:spPr>
          <a:xfrm>
            <a:off x="5787390" y="1304290"/>
            <a:ext cx="160655" cy="4291965"/>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7" name="文本框 6"/>
          <p:cNvSpPr txBox="1"/>
          <p:nvPr/>
        </p:nvSpPr>
        <p:spPr>
          <a:xfrm>
            <a:off x="4955262" y="997473"/>
            <a:ext cx="1974850" cy="306705"/>
          </a:xfrm>
          <a:prstGeom prst="rect">
            <a:avLst/>
          </a:prstGeom>
          <a:noFill/>
        </p:spPr>
        <p:txBody>
          <a:bodyPr wrap="square" rtlCol="0">
            <a:spAutoFit/>
          </a:bodyPr>
          <a:p>
            <a:r>
              <a:rPr lang="zh-CN" altLang="en-US" sz="1400" b="1" dirty="0">
                <a:solidFill>
                  <a:srgbClr val="E84C4D"/>
                </a:solidFill>
                <a:latin typeface="微软雅黑" panose="020B0503020204020204" pitchFamily="34" charset="-122"/>
                <a:ea typeface="微软雅黑" panose="020B0503020204020204" pitchFamily="34" charset="-122"/>
              </a:rPr>
              <a:t>分散采购限额标准以上</a:t>
            </a:r>
            <a:endParaRPr lang="zh-CN" altLang="en-US" sz="1400" b="1" dirty="0">
              <a:solidFill>
                <a:srgbClr val="E84C4D"/>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4924425" y="5666740"/>
            <a:ext cx="2037080" cy="306705"/>
          </a:xfrm>
          <a:prstGeom prst="rect">
            <a:avLst/>
          </a:prstGeom>
          <a:noFill/>
        </p:spPr>
        <p:txBody>
          <a:bodyPr wrap="square" rtlCol="0">
            <a:spAutoFit/>
          </a:bodyPr>
          <a:p>
            <a:r>
              <a:rPr lang="zh-CN" altLang="en-US" sz="1400" b="1" dirty="0">
                <a:solidFill>
                  <a:srgbClr val="E84C4D"/>
                </a:solidFill>
                <a:latin typeface="微软雅黑" panose="020B0503020204020204" pitchFamily="34" charset="-122"/>
                <a:ea typeface="微软雅黑" panose="020B0503020204020204" pitchFamily="34" charset="-122"/>
              </a:rPr>
              <a:t>分散采购限额标准以下</a:t>
            </a:r>
            <a:endParaRPr lang="zh-CN" altLang="en-US" sz="1400" b="1" dirty="0">
              <a:solidFill>
                <a:srgbClr val="E84C4D"/>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122766" y="3603566"/>
            <a:ext cx="1110004" cy="306705"/>
          </a:xfrm>
          <a:prstGeom prst="rect">
            <a:avLst/>
          </a:prstGeom>
          <a:noFill/>
        </p:spPr>
        <p:txBody>
          <a:bodyPr wrap="square" rtlCol="0">
            <a:spAutoFit/>
          </a:bodyPr>
          <a:p>
            <a:r>
              <a:rPr lang="zh-CN" altLang="en-US" sz="1400" b="1" dirty="0">
                <a:solidFill>
                  <a:srgbClr val="E84C4D"/>
                </a:solidFill>
                <a:latin typeface="微软雅黑" panose="020B0503020204020204" pitchFamily="34" charset="-122"/>
                <a:ea typeface="微软雅黑" panose="020B0503020204020204" pitchFamily="34" charset="-122"/>
              </a:rPr>
              <a:t>集采目录外</a:t>
            </a:r>
            <a:endParaRPr lang="zh-CN" altLang="en-US" sz="1400" b="1" dirty="0">
              <a:solidFill>
                <a:srgbClr val="E84C4D"/>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843915" y="3603625"/>
            <a:ext cx="1073150" cy="306705"/>
          </a:xfrm>
          <a:prstGeom prst="rect">
            <a:avLst/>
          </a:prstGeom>
          <a:noFill/>
        </p:spPr>
        <p:txBody>
          <a:bodyPr wrap="square" rtlCol="0">
            <a:spAutoFit/>
          </a:bodyPr>
          <a:p>
            <a:r>
              <a:rPr lang="zh-CN" altLang="en-US" sz="1400" b="1" dirty="0">
                <a:solidFill>
                  <a:srgbClr val="E84C4D"/>
                </a:solidFill>
                <a:latin typeface="微软雅黑" panose="020B0503020204020204" pitchFamily="34" charset="-122"/>
                <a:ea typeface="微软雅黑" panose="020B0503020204020204" pitchFamily="34" charset="-122"/>
              </a:rPr>
              <a:t>集采目录内</a:t>
            </a:r>
            <a:endParaRPr lang="zh-CN" altLang="en-US" sz="1400" b="1" dirty="0">
              <a:solidFill>
                <a:srgbClr val="E84C4D"/>
              </a:solidFill>
              <a:latin typeface="微软雅黑" panose="020B0503020204020204" pitchFamily="34" charset="-122"/>
              <a:ea typeface="微软雅黑" panose="020B0503020204020204" pitchFamily="34" charset="-122"/>
            </a:endParaRPr>
          </a:p>
        </p:txBody>
      </p:sp>
      <p:sp>
        <p:nvSpPr>
          <p:cNvPr id="26" name="流程图: 手动输入 24"/>
          <p:cNvSpPr/>
          <p:nvPr/>
        </p:nvSpPr>
        <p:spPr>
          <a:xfrm rot="5400000" flipV="1">
            <a:off x="1788795" y="-955675"/>
            <a:ext cx="118110" cy="320929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190"/>
              <a:gd name="connsiteY0-2" fmla="*/ 527 h 8527"/>
              <a:gd name="connsiteX1-3" fmla="*/ 10190 w 10190"/>
              <a:gd name="connsiteY1-4" fmla="*/ 0 h 8527"/>
              <a:gd name="connsiteX2-5" fmla="*/ 10000 w 10190"/>
              <a:gd name="connsiteY2-6" fmla="*/ 8527 h 8527"/>
              <a:gd name="connsiteX3-7" fmla="*/ 0 w 10190"/>
              <a:gd name="connsiteY3-8" fmla="*/ 8527 h 8527"/>
              <a:gd name="connsiteX4-9" fmla="*/ 0 w 10190"/>
              <a:gd name="connsiteY4-10" fmla="*/ 527 h 852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90" h="8527">
                <a:moveTo>
                  <a:pt x="0" y="527"/>
                </a:moveTo>
                <a:lnTo>
                  <a:pt x="10190" y="0"/>
                </a:lnTo>
                <a:cubicBezTo>
                  <a:pt x="10127" y="2842"/>
                  <a:pt x="10063" y="5685"/>
                  <a:pt x="10000" y="8527"/>
                </a:cubicBezTo>
                <a:lnTo>
                  <a:pt x="0" y="8527"/>
                </a:lnTo>
                <a:lnTo>
                  <a:pt x="0" y="527"/>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b="1">
              <a:latin typeface="微软雅黑" panose="020B0503020204020204" pitchFamily="34" charset="-122"/>
              <a:ea typeface="微软雅黑" panose="020B0503020204020204" pitchFamily="34" charset="-122"/>
            </a:endParaRPr>
          </a:p>
        </p:txBody>
      </p:sp>
      <p:sp>
        <p:nvSpPr>
          <p:cNvPr id="42" name="任意多边形: 形状 20"/>
          <p:cNvSpPr/>
          <p:nvPr/>
        </p:nvSpPr>
        <p:spPr>
          <a:xfrm rot="5400000">
            <a:off x="3161030" y="1514475"/>
            <a:ext cx="858520" cy="1522095"/>
          </a:xfrm>
          <a:custGeom>
            <a:avLst/>
            <a:gdLst>
              <a:gd name="connsiteX0" fmla="*/ 0 w 1160521"/>
              <a:gd name="connsiteY0" fmla="*/ 1730590 h 1893661"/>
              <a:gd name="connsiteX1" fmla="*/ 0 w 1160521"/>
              <a:gd name="connsiteY1" fmla="*/ 163071 h 1893661"/>
              <a:gd name="connsiteX2" fmla="*/ 163071 w 1160521"/>
              <a:gd name="connsiteY2" fmla="*/ 0 h 1893661"/>
              <a:gd name="connsiteX3" fmla="*/ 815337 w 1160521"/>
              <a:gd name="connsiteY3" fmla="*/ 0 h 1893661"/>
              <a:gd name="connsiteX4" fmla="*/ 978408 w 1160521"/>
              <a:gd name="connsiteY4" fmla="*/ 163071 h 1893661"/>
              <a:gd name="connsiteX5" fmla="*/ 978408 w 1160521"/>
              <a:gd name="connsiteY5" fmla="*/ 764717 h 1893661"/>
              <a:gd name="connsiteX6" fmla="*/ 1160521 w 1160521"/>
              <a:gd name="connsiteY6" fmla="*/ 946831 h 1893661"/>
              <a:gd name="connsiteX7" fmla="*/ 978408 w 1160521"/>
              <a:gd name="connsiteY7" fmla="*/ 1128944 h 1893661"/>
              <a:gd name="connsiteX8" fmla="*/ 978408 w 1160521"/>
              <a:gd name="connsiteY8" fmla="*/ 1730590 h 1893661"/>
              <a:gd name="connsiteX9" fmla="*/ 815337 w 1160521"/>
              <a:gd name="connsiteY9" fmla="*/ 1893661 h 1893661"/>
              <a:gd name="connsiteX10" fmla="*/ 163071 w 1160521"/>
              <a:gd name="connsiteY10" fmla="*/ 1893661 h 1893661"/>
              <a:gd name="connsiteX11" fmla="*/ 0 w 1160521"/>
              <a:gd name="connsiteY11" fmla="*/ 1730590 h 189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0521" h="1893661">
                <a:moveTo>
                  <a:pt x="0" y="1730590"/>
                </a:moveTo>
                <a:lnTo>
                  <a:pt x="0" y="163071"/>
                </a:lnTo>
                <a:cubicBezTo>
                  <a:pt x="0" y="73009"/>
                  <a:pt x="73009" y="0"/>
                  <a:pt x="163071" y="0"/>
                </a:cubicBezTo>
                <a:lnTo>
                  <a:pt x="815337" y="0"/>
                </a:lnTo>
                <a:cubicBezTo>
                  <a:pt x="905399" y="0"/>
                  <a:pt x="978408" y="73009"/>
                  <a:pt x="978408" y="163071"/>
                </a:cubicBezTo>
                <a:lnTo>
                  <a:pt x="978408" y="764717"/>
                </a:lnTo>
                <a:lnTo>
                  <a:pt x="1160521" y="946831"/>
                </a:lnTo>
                <a:lnTo>
                  <a:pt x="978408" y="1128944"/>
                </a:lnTo>
                <a:lnTo>
                  <a:pt x="978408" y="1730590"/>
                </a:lnTo>
                <a:cubicBezTo>
                  <a:pt x="978408" y="1820652"/>
                  <a:pt x="905399" y="1893661"/>
                  <a:pt x="815337" y="1893661"/>
                </a:cubicBezTo>
                <a:lnTo>
                  <a:pt x="163071" y="1893661"/>
                </a:lnTo>
                <a:cubicBezTo>
                  <a:pt x="73009" y="1893661"/>
                  <a:pt x="0" y="1820652"/>
                  <a:pt x="0" y="1730590"/>
                </a:cubicBezTo>
                <a:close/>
              </a:path>
            </a:pathLst>
          </a:cu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45" name="图片 44"/>
          <p:cNvPicPr>
            <a:picLocks noChangeAspect="1"/>
          </p:cNvPicPr>
          <p:nvPr/>
        </p:nvPicPr>
        <p:blipFill>
          <a:blip r:embed="rId1"/>
          <a:stretch>
            <a:fillRect/>
          </a:stretch>
        </p:blipFill>
        <p:spPr>
          <a:xfrm>
            <a:off x="2829560" y="1992630"/>
            <a:ext cx="622935" cy="400050"/>
          </a:xfrm>
          <a:prstGeom prst="rect">
            <a:avLst/>
          </a:prstGeom>
        </p:spPr>
      </p:pic>
      <p:sp>
        <p:nvSpPr>
          <p:cNvPr id="46" name="矩形 45"/>
          <p:cNvSpPr/>
          <p:nvPr/>
        </p:nvSpPr>
        <p:spPr>
          <a:xfrm>
            <a:off x="2888615" y="2707640"/>
            <a:ext cx="1407160" cy="429895"/>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文本框 46"/>
          <p:cNvSpPr txBox="1"/>
          <p:nvPr/>
        </p:nvSpPr>
        <p:spPr>
          <a:xfrm>
            <a:off x="2903220" y="2753995"/>
            <a:ext cx="1448435" cy="337185"/>
          </a:xfrm>
          <a:prstGeom prst="rect">
            <a:avLst/>
          </a:prstGeom>
          <a:noFill/>
        </p:spPr>
        <p:txBody>
          <a:bodyPr wrap="square" rtlCol="0">
            <a:spAutoFit/>
          </a:bodyPr>
          <a:p>
            <a:r>
              <a:rPr lang="zh-CN" altLang="en-US" sz="1600">
                <a:solidFill>
                  <a:srgbClr val="FFFFFF"/>
                </a:solidFill>
              </a:rPr>
              <a:t>单独项目委托</a:t>
            </a:r>
            <a:endParaRPr lang="zh-CN" altLang="en-US" sz="1600">
              <a:solidFill>
                <a:srgbClr val="FFFFFF"/>
              </a:solidFill>
            </a:endParaRPr>
          </a:p>
        </p:txBody>
      </p:sp>
      <p:pic>
        <p:nvPicPr>
          <p:cNvPr id="48" name="图片 47"/>
          <p:cNvPicPr>
            <a:picLocks noChangeAspect="1"/>
          </p:cNvPicPr>
          <p:nvPr/>
        </p:nvPicPr>
        <p:blipFill>
          <a:blip r:embed="rId2"/>
          <a:stretch>
            <a:fillRect/>
          </a:stretch>
        </p:blipFill>
        <p:spPr>
          <a:xfrm>
            <a:off x="3522345" y="1993265"/>
            <a:ext cx="829310" cy="399415"/>
          </a:xfrm>
          <a:prstGeom prst="rect">
            <a:avLst/>
          </a:prstGeom>
        </p:spPr>
      </p:pic>
      <p:sp>
        <p:nvSpPr>
          <p:cNvPr id="49" name="任意多边形: 形状 20"/>
          <p:cNvSpPr/>
          <p:nvPr/>
        </p:nvSpPr>
        <p:spPr>
          <a:xfrm rot="5400000">
            <a:off x="7793990" y="1513840"/>
            <a:ext cx="858520" cy="1522095"/>
          </a:xfrm>
          <a:custGeom>
            <a:avLst/>
            <a:gdLst>
              <a:gd name="connsiteX0" fmla="*/ 0 w 1160521"/>
              <a:gd name="connsiteY0" fmla="*/ 1730590 h 1893661"/>
              <a:gd name="connsiteX1" fmla="*/ 0 w 1160521"/>
              <a:gd name="connsiteY1" fmla="*/ 163071 h 1893661"/>
              <a:gd name="connsiteX2" fmla="*/ 163071 w 1160521"/>
              <a:gd name="connsiteY2" fmla="*/ 0 h 1893661"/>
              <a:gd name="connsiteX3" fmla="*/ 815337 w 1160521"/>
              <a:gd name="connsiteY3" fmla="*/ 0 h 1893661"/>
              <a:gd name="connsiteX4" fmla="*/ 978408 w 1160521"/>
              <a:gd name="connsiteY4" fmla="*/ 163071 h 1893661"/>
              <a:gd name="connsiteX5" fmla="*/ 978408 w 1160521"/>
              <a:gd name="connsiteY5" fmla="*/ 764717 h 1893661"/>
              <a:gd name="connsiteX6" fmla="*/ 1160521 w 1160521"/>
              <a:gd name="connsiteY6" fmla="*/ 946831 h 1893661"/>
              <a:gd name="connsiteX7" fmla="*/ 978408 w 1160521"/>
              <a:gd name="connsiteY7" fmla="*/ 1128944 h 1893661"/>
              <a:gd name="connsiteX8" fmla="*/ 978408 w 1160521"/>
              <a:gd name="connsiteY8" fmla="*/ 1730590 h 1893661"/>
              <a:gd name="connsiteX9" fmla="*/ 815337 w 1160521"/>
              <a:gd name="connsiteY9" fmla="*/ 1893661 h 1893661"/>
              <a:gd name="connsiteX10" fmla="*/ 163071 w 1160521"/>
              <a:gd name="connsiteY10" fmla="*/ 1893661 h 1893661"/>
              <a:gd name="connsiteX11" fmla="*/ 0 w 1160521"/>
              <a:gd name="connsiteY11" fmla="*/ 1730590 h 189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0521" h="1893661">
                <a:moveTo>
                  <a:pt x="0" y="1730590"/>
                </a:moveTo>
                <a:lnTo>
                  <a:pt x="0" y="163071"/>
                </a:lnTo>
                <a:cubicBezTo>
                  <a:pt x="0" y="73009"/>
                  <a:pt x="73009" y="0"/>
                  <a:pt x="163071" y="0"/>
                </a:cubicBezTo>
                <a:lnTo>
                  <a:pt x="815337" y="0"/>
                </a:lnTo>
                <a:cubicBezTo>
                  <a:pt x="905399" y="0"/>
                  <a:pt x="978408" y="73009"/>
                  <a:pt x="978408" y="163071"/>
                </a:cubicBezTo>
                <a:lnTo>
                  <a:pt x="978408" y="764717"/>
                </a:lnTo>
                <a:lnTo>
                  <a:pt x="1160521" y="946831"/>
                </a:lnTo>
                <a:lnTo>
                  <a:pt x="978408" y="1128944"/>
                </a:lnTo>
                <a:lnTo>
                  <a:pt x="978408" y="1730590"/>
                </a:lnTo>
                <a:cubicBezTo>
                  <a:pt x="978408" y="1820652"/>
                  <a:pt x="905399" y="1893661"/>
                  <a:pt x="815337" y="1893661"/>
                </a:cubicBezTo>
                <a:lnTo>
                  <a:pt x="163071" y="1893661"/>
                </a:lnTo>
                <a:cubicBezTo>
                  <a:pt x="73009" y="1893661"/>
                  <a:pt x="0" y="1820652"/>
                  <a:pt x="0" y="1730590"/>
                </a:cubicBezTo>
                <a:close/>
              </a:path>
            </a:pathLst>
          </a:cu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50" name="图片 49"/>
          <p:cNvPicPr>
            <a:picLocks noChangeAspect="1"/>
          </p:cNvPicPr>
          <p:nvPr/>
        </p:nvPicPr>
        <p:blipFill>
          <a:blip r:embed="rId1"/>
          <a:stretch>
            <a:fillRect/>
          </a:stretch>
        </p:blipFill>
        <p:spPr>
          <a:xfrm>
            <a:off x="7462520" y="1991995"/>
            <a:ext cx="622935" cy="400050"/>
          </a:xfrm>
          <a:prstGeom prst="rect">
            <a:avLst/>
          </a:prstGeom>
        </p:spPr>
      </p:pic>
      <p:sp>
        <p:nvSpPr>
          <p:cNvPr id="51" name="矩形 50"/>
          <p:cNvSpPr/>
          <p:nvPr/>
        </p:nvSpPr>
        <p:spPr>
          <a:xfrm>
            <a:off x="7521575" y="2707005"/>
            <a:ext cx="1407160" cy="429895"/>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文本框 51"/>
          <p:cNvSpPr txBox="1"/>
          <p:nvPr/>
        </p:nvSpPr>
        <p:spPr>
          <a:xfrm>
            <a:off x="7536180" y="2753360"/>
            <a:ext cx="1448435" cy="337185"/>
          </a:xfrm>
          <a:prstGeom prst="rect">
            <a:avLst/>
          </a:prstGeom>
          <a:noFill/>
        </p:spPr>
        <p:txBody>
          <a:bodyPr wrap="square" rtlCol="0">
            <a:spAutoFit/>
          </a:bodyPr>
          <a:p>
            <a:r>
              <a:rPr lang="zh-CN" altLang="en-US" sz="1600">
                <a:solidFill>
                  <a:srgbClr val="FFFFFF"/>
                </a:solidFill>
              </a:rPr>
              <a:t>单独项目委托</a:t>
            </a:r>
            <a:endParaRPr lang="zh-CN" altLang="en-US" sz="1600">
              <a:solidFill>
                <a:srgbClr val="FFFFFF"/>
              </a:solidFill>
            </a:endParaRPr>
          </a:p>
        </p:txBody>
      </p:sp>
      <p:pic>
        <p:nvPicPr>
          <p:cNvPr id="53" name="图片 52"/>
          <p:cNvPicPr>
            <a:picLocks noChangeAspect="1"/>
          </p:cNvPicPr>
          <p:nvPr/>
        </p:nvPicPr>
        <p:blipFill>
          <a:blip r:embed="rId2"/>
          <a:stretch>
            <a:fillRect/>
          </a:stretch>
        </p:blipFill>
        <p:spPr>
          <a:xfrm>
            <a:off x="8155305" y="1992630"/>
            <a:ext cx="829310" cy="399415"/>
          </a:xfrm>
          <a:prstGeom prst="rect">
            <a:avLst/>
          </a:prstGeom>
        </p:spPr>
      </p:pic>
      <p:sp>
        <p:nvSpPr>
          <p:cNvPr id="54" name="任意多边形: 形状 20"/>
          <p:cNvSpPr/>
          <p:nvPr/>
        </p:nvSpPr>
        <p:spPr>
          <a:xfrm rot="5400000">
            <a:off x="2248535" y="3790950"/>
            <a:ext cx="858520" cy="1522095"/>
          </a:xfrm>
          <a:custGeom>
            <a:avLst/>
            <a:gdLst>
              <a:gd name="connsiteX0" fmla="*/ 0 w 1160521"/>
              <a:gd name="connsiteY0" fmla="*/ 1730590 h 1893661"/>
              <a:gd name="connsiteX1" fmla="*/ 0 w 1160521"/>
              <a:gd name="connsiteY1" fmla="*/ 163071 h 1893661"/>
              <a:gd name="connsiteX2" fmla="*/ 163071 w 1160521"/>
              <a:gd name="connsiteY2" fmla="*/ 0 h 1893661"/>
              <a:gd name="connsiteX3" fmla="*/ 815337 w 1160521"/>
              <a:gd name="connsiteY3" fmla="*/ 0 h 1893661"/>
              <a:gd name="connsiteX4" fmla="*/ 978408 w 1160521"/>
              <a:gd name="connsiteY4" fmla="*/ 163071 h 1893661"/>
              <a:gd name="connsiteX5" fmla="*/ 978408 w 1160521"/>
              <a:gd name="connsiteY5" fmla="*/ 764717 h 1893661"/>
              <a:gd name="connsiteX6" fmla="*/ 1160521 w 1160521"/>
              <a:gd name="connsiteY6" fmla="*/ 946831 h 1893661"/>
              <a:gd name="connsiteX7" fmla="*/ 978408 w 1160521"/>
              <a:gd name="connsiteY7" fmla="*/ 1128944 h 1893661"/>
              <a:gd name="connsiteX8" fmla="*/ 978408 w 1160521"/>
              <a:gd name="connsiteY8" fmla="*/ 1730590 h 1893661"/>
              <a:gd name="connsiteX9" fmla="*/ 815337 w 1160521"/>
              <a:gd name="connsiteY9" fmla="*/ 1893661 h 1893661"/>
              <a:gd name="connsiteX10" fmla="*/ 163071 w 1160521"/>
              <a:gd name="connsiteY10" fmla="*/ 1893661 h 1893661"/>
              <a:gd name="connsiteX11" fmla="*/ 0 w 1160521"/>
              <a:gd name="connsiteY11" fmla="*/ 1730590 h 189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0521" h="1893661">
                <a:moveTo>
                  <a:pt x="0" y="1730590"/>
                </a:moveTo>
                <a:lnTo>
                  <a:pt x="0" y="163071"/>
                </a:lnTo>
                <a:cubicBezTo>
                  <a:pt x="0" y="73009"/>
                  <a:pt x="73009" y="0"/>
                  <a:pt x="163071" y="0"/>
                </a:cubicBezTo>
                <a:lnTo>
                  <a:pt x="815337" y="0"/>
                </a:lnTo>
                <a:cubicBezTo>
                  <a:pt x="905399" y="0"/>
                  <a:pt x="978408" y="73009"/>
                  <a:pt x="978408" y="163071"/>
                </a:cubicBezTo>
                <a:lnTo>
                  <a:pt x="978408" y="764717"/>
                </a:lnTo>
                <a:lnTo>
                  <a:pt x="1160521" y="946831"/>
                </a:lnTo>
                <a:lnTo>
                  <a:pt x="978408" y="1128944"/>
                </a:lnTo>
                <a:lnTo>
                  <a:pt x="978408" y="1730590"/>
                </a:lnTo>
                <a:cubicBezTo>
                  <a:pt x="978408" y="1820652"/>
                  <a:pt x="905399" y="1893661"/>
                  <a:pt x="815337" y="1893661"/>
                </a:cubicBezTo>
                <a:lnTo>
                  <a:pt x="163071" y="1893661"/>
                </a:lnTo>
                <a:cubicBezTo>
                  <a:pt x="73009" y="1893661"/>
                  <a:pt x="0" y="1820652"/>
                  <a:pt x="0" y="1730590"/>
                </a:cubicBezTo>
                <a:close/>
              </a:path>
            </a:pathLst>
          </a:cu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6" name="矩形 55"/>
          <p:cNvSpPr/>
          <p:nvPr/>
        </p:nvSpPr>
        <p:spPr>
          <a:xfrm>
            <a:off x="1976120" y="4984115"/>
            <a:ext cx="1407160" cy="429895"/>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9" name="图片 58"/>
          <p:cNvPicPr>
            <a:picLocks noChangeAspect="1"/>
          </p:cNvPicPr>
          <p:nvPr/>
        </p:nvPicPr>
        <p:blipFill>
          <a:blip r:embed="rId3"/>
          <a:stretch>
            <a:fillRect/>
          </a:stretch>
        </p:blipFill>
        <p:spPr>
          <a:xfrm>
            <a:off x="2022475" y="4250055"/>
            <a:ext cx="1314450" cy="466725"/>
          </a:xfrm>
          <a:prstGeom prst="rect">
            <a:avLst/>
          </a:prstGeom>
        </p:spPr>
      </p:pic>
      <p:sp>
        <p:nvSpPr>
          <p:cNvPr id="60" name="文本框 59"/>
          <p:cNvSpPr txBox="1"/>
          <p:nvPr/>
        </p:nvSpPr>
        <p:spPr>
          <a:xfrm>
            <a:off x="2176145" y="5030470"/>
            <a:ext cx="1049020" cy="337185"/>
          </a:xfrm>
          <a:prstGeom prst="rect">
            <a:avLst/>
          </a:prstGeom>
          <a:noFill/>
        </p:spPr>
        <p:txBody>
          <a:bodyPr wrap="square" rtlCol="0">
            <a:spAutoFit/>
          </a:bodyPr>
          <a:p>
            <a:r>
              <a:rPr lang="zh-CN" altLang="en-US" sz="1600">
                <a:solidFill>
                  <a:srgbClr val="FFFFFF"/>
                </a:solidFill>
              </a:rPr>
              <a:t>分散采购</a:t>
            </a:r>
            <a:endParaRPr lang="zh-CN" altLang="en-US" sz="1600">
              <a:solidFill>
                <a:srgbClr val="FFFFFF"/>
              </a:solidFill>
            </a:endParaRPr>
          </a:p>
        </p:txBody>
      </p:sp>
      <p:sp>
        <p:nvSpPr>
          <p:cNvPr id="61" name="任意多边形: 形状 20"/>
          <p:cNvSpPr/>
          <p:nvPr/>
        </p:nvSpPr>
        <p:spPr>
          <a:xfrm rot="5400000">
            <a:off x="6964680" y="3815080"/>
            <a:ext cx="858520" cy="1522095"/>
          </a:xfrm>
          <a:custGeom>
            <a:avLst/>
            <a:gdLst>
              <a:gd name="connsiteX0" fmla="*/ 0 w 1160521"/>
              <a:gd name="connsiteY0" fmla="*/ 1730590 h 1893661"/>
              <a:gd name="connsiteX1" fmla="*/ 0 w 1160521"/>
              <a:gd name="connsiteY1" fmla="*/ 163071 h 1893661"/>
              <a:gd name="connsiteX2" fmla="*/ 163071 w 1160521"/>
              <a:gd name="connsiteY2" fmla="*/ 0 h 1893661"/>
              <a:gd name="connsiteX3" fmla="*/ 815337 w 1160521"/>
              <a:gd name="connsiteY3" fmla="*/ 0 h 1893661"/>
              <a:gd name="connsiteX4" fmla="*/ 978408 w 1160521"/>
              <a:gd name="connsiteY4" fmla="*/ 163071 h 1893661"/>
              <a:gd name="connsiteX5" fmla="*/ 978408 w 1160521"/>
              <a:gd name="connsiteY5" fmla="*/ 764717 h 1893661"/>
              <a:gd name="connsiteX6" fmla="*/ 1160521 w 1160521"/>
              <a:gd name="connsiteY6" fmla="*/ 946831 h 1893661"/>
              <a:gd name="connsiteX7" fmla="*/ 978408 w 1160521"/>
              <a:gd name="connsiteY7" fmla="*/ 1128944 h 1893661"/>
              <a:gd name="connsiteX8" fmla="*/ 978408 w 1160521"/>
              <a:gd name="connsiteY8" fmla="*/ 1730590 h 1893661"/>
              <a:gd name="connsiteX9" fmla="*/ 815337 w 1160521"/>
              <a:gd name="connsiteY9" fmla="*/ 1893661 h 1893661"/>
              <a:gd name="connsiteX10" fmla="*/ 163071 w 1160521"/>
              <a:gd name="connsiteY10" fmla="*/ 1893661 h 1893661"/>
              <a:gd name="connsiteX11" fmla="*/ 0 w 1160521"/>
              <a:gd name="connsiteY11" fmla="*/ 1730590 h 189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0521" h="1893661">
                <a:moveTo>
                  <a:pt x="0" y="1730590"/>
                </a:moveTo>
                <a:lnTo>
                  <a:pt x="0" y="163071"/>
                </a:lnTo>
                <a:cubicBezTo>
                  <a:pt x="0" y="73009"/>
                  <a:pt x="73009" y="0"/>
                  <a:pt x="163071" y="0"/>
                </a:cubicBezTo>
                <a:lnTo>
                  <a:pt x="815337" y="0"/>
                </a:lnTo>
                <a:cubicBezTo>
                  <a:pt x="905399" y="0"/>
                  <a:pt x="978408" y="73009"/>
                  <a:pt x="978408" y="163071"/>
                </a:cubicBezTo>
                <a:lnTo>
                  <a:pt x="978408" y="764717"/>
                </a:lnTo>
                <a:lnTo>
                  <a:pt x="1160521" y="946831"/>
                </a:lnTo>
                <a:lnTo>
                  <a:pt x="978408" y="1128944"/>
                </a:lnTo>
                <a:lnTo>
                  <a:pt x="978408" y="1730590"/>
                </a:lnTo>
                <a:cubicBezTo>
                  <a:pt x="978408" y="1820652"/>
                  <a:pt x="905399" y="1893661"/>
                  <a:pt x="815337" y="1893661"/>
                </a:cubicBezTo>
                <a:lnTo>
                  <a:pt x="163071" y="1893661"/>
                </a:lnTo>
                <a:cubicBezTo>
                  <a:pt x="73009" y="1893661"/>
                  <a:pt x="0" y="1820652"/>
                  <a:pt x="0" y="1730590"/>
                </a:cubicBezTo>
                <a:close/>
              </a:path>
            </a:pathLst>
          </a:cu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2" name="矩形 61"/>
          <p:cNvSpPr/>
          <p:nvPr/>
        </p:nvSpPr>
        <p:spPr>
          <a:xfrm>
            <a:off x="6692265" y="5008245"/>
            <a:ext cx="1407160" cy="429895"/>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3" name="图片 62"/>
          <p:cNvPicPr>
            <a:picLocks noChangeAspect="1"/>
          </p:cNvPicPr>
          <p:nvPr/>
        </p:nvPicPr>
        <p:blipFill>
          <a:blip r:embed="rId3"/>
          <a:stretch>
            <a:fillRect/>
          </a:stretch>
        </p:blipFill>
        <p:spPr>
          <a:xfrm>
            <a:off x="6738620" y="4274185"/>
            <a:ext cx="1314450" cy="466725"/>
          </a:xfrm>
          <a:prstGeom prst="rect">
            <a:avLst/>
          </a:prstGeom>
        </p:spPr>
      </p:pic>
      <p:sp>
        <p:nvSpPr>
          <p:cNvPr id="64" name="文本框 63"/>
          <p:cNvSpPr txBox="1"/>
          <p:nvPr/>
        </p:nvSpPr>
        <p:spPr>
          <a:xfrm>
            <a:off x="6892290" y="5054600"/>
            <a:ext cx="1049020" cy="337185"/>
          </a:xfrm>
          <a:prstGeom prst="rect">
            <a:avLst/>
          </a:prstGeom>
          <a:noFill/>
        </p:spPr>
        <p:txBody>
          <a:bodyPr wrap="square" rtlCol="0">
            <a:spAutoFit/>
          </a:bodyPr>
          <a:p>
            <a:r>
              <a:rPr lang="zh-CN" altLang="en-US" sz="1600">
                <a:solidFill>
                  <a:srgbClr val="FFFFFF"/>
                </a:solidFill>
              </a:rPr>
              <a:t>分散采购</a:t>
            </a:r>
            <a:endParaRPr lang="zh-CN" altLang="en-US" sz="1600">
              <a:solidFill>
                <a:srgbClr val="FFFFFF"/>
              </a:solidFill>
            </a:endParaRPr>
          </a:p>
        </p:txBody>
      </p:sp>
      <p:sp>
        <p:nvSpPr>
          <p:cNvPr id="65" name="任意多边形: 形状 20"/>
          <p:cNvSpPr/>
          <p:nvPr/>
        </p:nvSpPr>
        <p:spPr>
          <a:xfrm rot="5400000">
            <a:off x="4016375" y="3790950"/>
            <a:ext cx="858520" cy="1522095"/>
          </a:xfrm>
          <a:custGeom>
            <a:avLst/>
            <a:gdLst>
              <a:gd name="connsiteX0" fmla="*/ 0 w 1160521"/>
              <a:gd name="connsiteY0" fmla="*/ 1730590 h 1893661"/>
              <a:gd name="connsiteX1" fmla="*/ 0 w 1160521"/>
              <a:gd name="connsiteY1" fmla="*/ 163071 h 1893661"/>
              <a:gd name="connsiteX2" fmla="*/ 163071 w 1160521"/>
              <a:gd name="connsiteY2" fmla="*/ 0 h 1893661"/>
              <a:gd name="connsiteX3" fmla="*/ 815337 w 1160521"/>
              <a:gd name="connsiteY3" fmla="*/ 0 h 1893661"/>
              <a:gd name="connsiteX4" fmla="*/ 978408 w 1160521"/>
              <a:gd name="connsiteY4" fmla="*/ 163071 h 1893661"/>
              <a:gd name="connsiteX5" fmla="*/ 978408 w 1160521"/>
              <a:gd name="connsiteY5" fmla="*/ 764717 h 1893661"/>
              <a:gd name="connsiteX6" fmla="*/ 1160521 w 1160521"/>
              <a:gd name="connsiteY6" fmla="*/ 946831 h 1893661"/>
              <a:gd name="connsiteX7" fmla="*/ 978408 w 1160521"/>
              <a:gd name="connsiteY7" fmla="*/ 1128944 h 1893661"/>
              <a:gd name="connsiteX8" fmla="*/ 978408 w 1160521"/>
              <a:gd name="connsiteY8" fmla="*/ 1730590 h 1893661"/>
              <a:gd name="connsiteX9" fmla="*/ 815337 w 1160521"/>
              <a:gd name="connsiteY9" fmla="*/ 1893661 h 1893661"/>
              <a:gd name="connsiteX10" fmla="*/ 163071 w 1160521"/>
              <a:gd name="connsiteY10" fmla="*/ 1893661 h 1893661"/>
              <a:gd name="connsiteX11" fmla="*/ 0 w 1160521"/>
              <a:gd name="connsiteY11" fmla="*/ 1730590 h 189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0521" h="1893661">
                <a:moveTo>
                  <a:pt x="0" y="1730590"/>
                </a:moveTo>
                <a:lnTo>
                  <a:pt x="0" y="163071"/>
                </a:lnTo>
                <a:cubicBezTo>
                  <a:pt x="0" y="73009"/>
                  <a:pt x="73009" y="0"/>
                  <a:pt x="163071" y="0"/>
                </a:cubicBezTo>
                <a:lnTo>
                  <a:pt x="815337" y="0"/>
                </a:lnTo>
                <a:cubicBezTo>
                  <a:pt x="905399" y="0"/>
                  <a:pt x="978408" y="73009"/>
                  <a:pt x="978408" y="163071"/>
                </a:cubicBezTo>
                <a:lnTo>
                  <a:pt x="978408" y="764717"/>
                </a:lnTo>
                <a:lnTo>
                  <a:pt x="1160521" y="946831"/>
                </a:lnTo>
                <a:lnTo>
                  <a:pt x="978408" y="1128944"/>
                </a:lnTo>
                <a:lnTo>
                  <a:pt x="978408" y="1730590"/>
                </a:lnTo>
                <a:cubicBezTo>
                  <a:pt x="978408" y="1820652"/>
                  <a:pt x="905399" y="1893661"/>
                  <a:pt x="815337" y="1893661"/>
                </a:cubicBezTo>
                <a:lnTo>
                  <a:pt x="163071" y="1893661"/>
                </a:lnTo>
                <a:cubicBezTo>
                  <a:pt x="73009" y="1893661"/>
                  <a:pt x="0" y="1820652"/>
                  <a:pt x="0" y="1730590"/>
                </a:cubicBezTo>
                <a:close/>
              </a:path>
            </a:pathLst>
          </a:cu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6" name="矩形 65"/>
          <p:cNvSpPr/>
          <p:nvPr/>
        </p:nvSpPr>
        <p:spPr>
          <a:xfrm>
            <a:off x="3743960" y="4984115"/>
            <a:ext cx="1407160" cy="429895"/>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文本框 67"/>
          <p:cNvSpPr txBox="1"/>
          <p:nvPr/>
        </p:nvSpPr>
        <p:spPr>
          <a:xfrm>
            <a:off x="3943985" y="5030470"/>
            <a:ext cx="1049020" cy="337185"/>
          </a:xfrm>
          <a:prstGeom prst="rect">
            <a:avLst/>
          </a:prstGeom>
          <a:noFill/>
        </p:spPr>
        <p:txBody>
          <a:bodyPr wrap="square" rtlCol="0">
            <a:spAutoFit/>
          </a:bodyPr>
          <a:p>
            <a:r>
              <a:rPr lang="zh-CN" altLang="en-US" sz="1600">
                <a:solidFill>
                  <a:srgbClr val="FFFFFF"/>
                </a:solidFill>
              </a:rPr>
              <a:t>定点备案</a:t>
            </a:r>
            <a:endParaRPr lang="zh-CN" altLang="en-US" sz="1600">
              <a:solidFill>
                <a:srgbClr val="FFFFFF"/>
              </a:solidFill>
            </a:endParaRPr>
          </a:p>
        </p:txBody>
      </p:sp>
      <p:pic>
        <p:nvPicPr>
          <p:cNvPr id="69" name="图片 68"/>
          <p:cNvPicPr>
            <a:picLocks noChangeAspect="1"/>
          </p:cNvPicPr>
          <p:nvPr/>
        </p:nvPicPr>
        <p:blipFill>
          <a:blip r:embed="rId4"/>
          <a:srcRect l="23179"/>
          <a:stretch>
            <a:fillRect/>
          </a:stretch>
        </p:blipFill>
        <p:spPr>
          <a:xfrm>
            <a:off x="3841115" y="4274185"/>
            <a:ext cx="1209675" cy="375920"/>
          </a:xfrm>
          <a:prstGeom prst="rect">
            <a:avLst/>
          </a:prstGeom>
        </p:spPr>
      </p:pic>
      <p:sp>
        <p:nvSpPr>
          <p:cNvPr id="70" name="任意多边形: 形状 20"/>
          <p:cNvSpPr/>
          <p:nvPr/>
        </p:nvSpPr>
        <p:spPr>
          <a:xfrm rot="5400000">
            <a:off x="8860155" y="3815080"/>
            <a:ext cx="858520" cy="1522095"/>
          </a:xfrm>
          <a:custGeom>
            <a:avLst/>
            <a:gdLst>
              <a:gd name="connsiteX0" fmla="*/ 0 w 1160521"/>
              <a:gd name="connsiteY0" fmla="*/ 1730590 h 1893661"/>
              <a:gd name="connsiteX1" fmla="*/ 0 w 1160521"/>
              <a:gd name="connsiteY1" fmla="*/ 163071 h 1893661"/>
              <a:gd name="connsiteX2" fmla="*/ 163071 w 1160521"/>
              <a:gd name="connsiteY2" fmla="*/ 0 h 1893661"/>
              <a:gd name="connsiteX3" fmla="*/ 815337 w 1160521"/>
              <a:gd name="connsiteY3" fmla="*/ 0 h 1893661"/>
              <a:gd name="connsiteX4" fmla="*/ 978408 w 1160521"/>
              <a:gd name="connsiteY4" fmla="*/ 163071 h 1893661"/>
              <a:gd name="connsiteX5" fmla="*/ 978408 w 1160521"/>
              <a:gd name="connsiteY5" fmla="*/ 764717 h 1893661"/>
              <a:gd name="connsiteX6" fmla="*/ 1160521 w 1160521"/>
              <a:gd name="connsiteY6" fmla="*/ 946831 h 1893661"/>
              <a:gd name="connsiteX7" fmla="*/ 978408 w 1160521"/>
              <a:gd name="connsiteY7" fmla="*/ 1128944 h 1893661"/>
              <a:gd name="connsiteX8" fmla="*/ 978408 w 1160521"/>
              <a:gd name="connsiteY8" fmla="*/ 1730590 h 1893661"/>
              <a:gd name="connsiteX9" fmla="*/ 815337 w 1160521"/>
              <a:gd name="connsiteY9" fmla="*/ 1893661 h 1893661"/>
              <a:gd name="connsiteX10" fmla="*/ 163071 w 1160521"/>
              <a:gd name="connsiteY10" fmla="*/ 1893661 h 1893661"/>
              <a:gd name="connsiteX11" fmla="*/ 0 w 1160521"/>
              <a:gd name="connsiteY11" fmla="*/ 1730590 h 189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0521" h="1893661">
                <a:moveTo>
                  <a:pt x="0" y="1730590"/>
                </a:moveTo>
                <a:lnTo>
                  <a:pt x="0" y="163071"/>
                </a:lnTo>
                <a:cubicBezTo>
                  <a:pt x="0" y="73009"/>
                  <a:pt x="73009" y="0"/>
                  <a:pt x="163071" y="0"/>
                </a:cubicBezTo>
                <a:lnTo>
                  <a:pt x="815337" y="0"/>
                </a:lnTo>
                <a:cubicBezTo>
                  <a:pt x="905399" y="0"/>
                  <a:pt x="978408" y="73009"/>
                  <a:pt x="978408" y="163071"/>
                </a:cubicBezTo>
                <a:lnTo>
                  <a:pt x="978408" y="764717"/>
                </a:lnTo>
                <a:lnTo>
                  <a:pt x="1160521" y="946831"/>
                </a:lnTo>
                <a:lnTo>
                  <a:pt x="978408" y="1128944"/>
                </a:lnTo>
                <a:lnTo>
                  <a:pt x="978408" y="1730590"/>
                </a:lnTo>
                <a:cubicBezTo>
                  <a:pt x="978408" y="1820652"/>
                  <a:pt x="905399" y="1893661"/>
                  <a:pt x="815337" y="1893661"/>
                </a:cubicBezTo>
                <a:lnTo>
                  <a:pt x="163071" y="1893661"/>
                </a:lnTo>
                <a:cubicBezTo>
                  <a:pt x="73009" y="1893661"/>
                  <a:pt x="0" y="1820652"/>
                  <a:pt x="0" y="1730590"/>
                </a:cubicBezTo>
                <a:close/>
              </a:path>
            </a:pathLst>
          </a:cu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1" name="矩形 70"/>
          <p:cNvSpPr/>
          <p:nvPr/>
        </p:nvSpPr>
        <p:spPr>
          <a:xfrm>
            <a:off x="8587740" y="5008245"/>
            <a:ext cx="1407160" cy="429895"/>
          </a:xfrm>
          <a:prstGeom prst="rect">
            <a:avLst/>
          </a:prstGeom>
          <a:solidFill>
            <a:srgbClr val="318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文本框 72"/>
          <p:cNvSpPr txBox="1"/>
          <p:nvPr/>
        </p:nvSpPr>
        <p:spPr>
          <a:xfrm>
            <a:off x="8787765" y="5054600"/>
            <a:ext cx="1049020" cy="337185"/>
          </a:xfrm>
          <a:prstGeom prst="rect">
            <a:avLst/>
          </a:prstGeom>
          <a:noFill/>
        </p:spPr>
        <p:txBody>
          <a:bodyPr wrap="square" rtlCol="0">
            <a:spAutoFit/>
          </a:bodyPr>
          <a:p>
            <a:r>
              <a:rPr lang="zh-CN" altLang="en-US" sz="1600">
                <a:solidFill>
                  <a:srgbClr val="FFFFFF"/>
                </a:solidFill>
              </a:rPr>
              <a:t>自行组织</a:t>
            </a:r>
            <a:endParaRPr lang="zh-CN" altLang="en-US" sz="1600">
              <a:solidFill>
                <a:srgbClr val="FFFFFF"/>
              </a:solidFill>
            </a:endParaRPr>
          </a:p>
        </p:txBody>
      </p:sp>
      <p:pic>
        <p:nvPicPr>
          <p:cNvPr id="74" name="图片 73"/>
          <p:cNvPicPr>
            <a:picLocks noChangeAspect="1"/>
          </p:cNvPicPr>
          <p:nvPr/>
        </p:nvPicPr>
        <p:blipFill>
          <a:blip r:embed="rId5"/>
          <a:stretch>
            <a:fillRect/>
          </a:stretch>
        </p:blipFill>
        <p:spPr>
          <a:xfrm>
            <a:off x="8637270" y="4304665"/>
            <a:ext cx="1308735" cy="335915"/>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COMMONDATA" val="eyJoZGlkIjoiMjBjNzQyYTNhNTkyNTk0N2Y5ODVmYmJiMzgxMmMwYTAifQ=="/>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7C15D"/>
      </a:accent4>
      <a:accent5>
        <a:srgbClr val="5B9BD5"/>
      </a:accent5>
      <a:accent6>
        <a:srgbClr val="70AD47"/>
      </a:accent6>
      <a:hlink>
        <a:srgbClr val="0563C1"/>
      </a:hlink>
      <a:folHlink>
        <a:srgbClr val="954F72"/>
      </a:folHlink>
    </a:clrScheme>
    <a:fontScheme name="自定义 2">
      <a:majorFont>
        <a:latin typeface="思源黑体 CN Bold"/>
        <a:ea typeface="思源黑体 CN Bold"/>
        <a:cs typeface=""/>
      </a:majorFont>
      <a:minorFont>
        <a:latin typeface="思源黑体 CN Bold"/>
        <a:ea typeface="思源黑体 CN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187C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3178</Words>
  <Application>WPS 演示</Application>
  <PresentationFormat>宽屏</PresentationFormat>
  <Paragraphs>508</Paragraphs>
  <Slides>68</Slides>
  <Notes>0</Notes>
  <HiddenSlides>1</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68</vt:i4>
      </vt:variant>
    </vt:vector>
  </HeadingPairs>
  <TitlesOfParts>
    <vt:vector size="79" baseType="lpstr">
      <vt:lpstr>Arial</vt:lpstr>
      <vt:lpstr>宋体</vt:lpstr>
      <vt:lpstr>Wingdings</vt:lpstr>
      <vt:lpstr>思源黑体 CN Bold</vt:lpstr>
      <vt:lpstr>微软雅黑</vt:lpstr>
      <vt:lpstr>Arial Unicode MS</vt:lpstr>
      <vt:lpstr>Calibri</vt:lpstr>
      <vt:lpstr>华文新魏</vt:lpstr>
      <vt:lpstr>方正隶书_GBK</vt:lpstr>
      <vt:lpstr>隶书</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M19162</dc:creator>
  <cp:lastModifiedBy>wwcguitar</cp:lastModifiedBy>
  <cp:revision>116</cp:revision>
  <dcterms:created xsi:type="dcterms:W3CDTF">2023-09-13T04:32:00Z</dcterms:created>
  <dcterms:modified xsi:type="dcterms:W3CDTF">2023-09-13T05:44:37Z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E99002348571473DAFC3E34D30E95E95_12</vt:lpwstr>
  </property>
  <property fmtid="{D5CDD505-2E9C-101B-9397-08002B2CF9AE}" pid="3" name="KSOProductBuildVer">
    <vt:lpwstr>2052-12.1.0.15374</vt:lpwstr>
  </property>
</Properties>
</file>