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7" r:id="rId3"/>
  </p:sldMasterIdLst>
  <p:notesMasterIdLst>
    <p:notesMasterId r:id="rId5"/>
  </p:notesMasterIdLst>
  <p:sldIdLst>
    <p:sldId id="2779" r:id="rId4"/>
    <p:sldId id="2780" r:id="rId6"/>
    <p:sldId id="2783" r:id="rId7"/>
    <p:sldId id="2787" r:id="rId8"/>
    <p:sldId id="2789" r:id="rId9"/>
    <p:sldId id="2840" r:id="rId10"/>
    <p:sldId id="2842" r:id="rId11"/>
    <p:sldId id="2858" r:id="rId12"/>
    <p:sldId id="2790" r:id="rId13"/>
    <p:sldId id="2791" r:id="rId14"/>
    <p:sldId id="2816" r:id="rId15"/>
    <p:sldId id="2792" r:id="rId16"/>
    <p:sldId id="2829" r:id="rId17"/>
    <p:sldId id="2793" r:id="rId18"/>
    <p:sldId id="2795" r:id="rId19"/>
    <p:sldId id="2796" r:id="rId20"/>
    <p:sldId id="2798" r:id="rId21"/>
    <p:sldId id="2799" r:id="rId22"/>
    <p:sldId id="2826" r:id="rId23"/>
    <p:sldId id="2827" r:id="rId24"/>
    <p:sldId id="2828" r:id="rId25"/>
    <p:sldId id="2801" r:id="rId26"/>
    <p:sldId id="2774" r:id="rId27"/>
  </p:sldIdLst>
  <p:sldSz cx="10287000" cy="6858000" type="35mm"/>
  <p:notesSz cx="9144000" cy="6858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1pPr>
    <a:lvl2pPr marL="457200" lvl="1"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路北" initials="路"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4"/>
  </p:normalViewPr>
  <p:slideViewPr>
    <p:cSldViewPr snapToGrid="0" showGuides="1">
      <p:cViewPr varScale="1">
        <p:scale>
          <a:sx n="63" d="100"/>
          <a:sy n="63" d="100"/>
        </p:scale>
        <p:origin x="1152" y="32"/>
      </p:cViewPr>
      <p:guideLst>
        <p:guide orient="horz" pos="2176"/>
        <p:guide pos="323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5122" name="页眉占位符 1"/>
          <p:cNvSpPr>
            <a:spLocks noGrp="true"/>
          </p:cNvSpPr>
          <p:nvPr>
            <p:ph type="hdr" sz="quarter"/>
          </p:nvPr>
        </p:nvSpPr>
        <p:spPr>
          <a:xfrm>
            <a:off x="0" y="0"/>
            <a:ext cx="3960813" cy="342900"/>
          </a:xfrm>
          <a:prstGeom prst="rect">
            <a:avLst/>
          </a:prstGeom>
          <a:noFill/>
          <a:ln w="9525">
            <a:noFill/>
          </a:ln>
        </p:spPr>
        <p:txBody>
          <a:bodyPr/>
          <a:lstStyle/>
          <a:p>
            <a:pPr lvl="0" eaLnBrk="1" hangingPunct="1"/>
            <a:endParaRPr lang="zh-CN" altLang="en-US" dirty="0"/>
          </a:p>
        </p:txBody>
      </p:sp>
      <p:sp>
        <p:nvSpPr>
          <p:cNvPr id="5123" name="日期占位符 2"/>
          <p:cNvSpPr>
            <a:spLocks noGrp="true"/>
          </p:cNvSpPr>
          <p:nvPr>
            <p:ph type="dt" idx="1"/>
          </p:nvPr>
        </p:nvSpPr>
        <p:spPr>
          <a:xfrm>
            <a:off x="5178425" y="0"/>
            <a:ext cx="3960813" cy="342900"/>
          </a:xfrm>
          <a:prstGeom prst="rect">
            <a:avLst/>
          </a:prstGeom>
          <a:noFill/>
          <a:ln w="9525">
            <a:noFill/>
          </a:ln>
        </p:spPr>
        <p:txBody>
          <a:bodyPr/>
          <a:lstStyle/>
          <a:p>
            <a:pPr lvl="0" eaLnBrk="1" hangingPunct="1"/>
            <a:endParaRPr lang="zh-CN" altLang="en-US" dirty="0"/>
          </a:p>
        </p:txBody>
      </p:sp>
      <p:sp>
        <p:nvSpPr>
          <p:cNvPr id="5124" name="幻灯片图像占位符 3"/>
          <p:cNvSpPr>
            <a:spLocks noGrp="true" noRot="true" noChangeAspect="true"/>
          </p:cNvSpPr>
          <p:nvPr>
            <p:ph type="sldImg" idx="2"/>
          </p:nvPr>
        </p:nvSpPr>
        <p:spPr>
          <a:xfrm>
            <a:off x="2836863" y="857250"/>
            <a:ext cx="3470275" cy="2314575"/>
          </a:xfrm>
          <a:prstGeom prst="rect">
            <a:avLst/>
          </a:prstGeom>
          <a:noFill/>
          <a:ln w="9525">
            <a:noFill/>
          </a:ln>
        </p:spPr>
      </p:sp>
      <p:sp>
        <p:nvSpPr>
          <p:cNvPr id="5125" name="备注占位符 4"/>
          <p:cNvSpPr>
            <a:spLocks noGrp="true" noRot="true" noChangeAspect="true"/>
          </p:cNvSpPr>
          <p:nvPr/>
        </p:nvSpPr>
        <p:spPr>
          <a:xfrm>
            <a:off x="914400" y="3300413"/>
            <a:ext cx="7315200" cy="2698750"/>
          </a:xfrm>
          <a:prstGeom prst="rect">
            <a:avLst/>
          </a:prstGeom>
          <a:noFill/>
          <a:ln w="9525">
            <a:noFill/>
          </a:ln>
        </p:spPr>
        <p:txBody>
          <a:bodyPr anchor="ctr"/>
          <a:lstStyle/>
          <a:p>
            <a:pPr lvl="0">
              <a:spcBef>
                <a:spcPct val="30000"/>
              </a:spcBef>
            </a:pPr>
            <a:r>
              <a:rPr lang="zh-CN" altLang="en-US" sz="1200" dirty="0"/>
              <a:t>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5126" name="页脚占位符 5"/>
          <p:cNvSpPr>
            <a:spLocks noGrp="true"/>
          </p:cNvSpPr>
          <p:nvPr>
            <p:ph type="ftr" sz="quarter" idx="4"/>
          </p:nvPr>
        </p:nvSpPr>
        <p:spPr>
          <a:xfrm>
            <a:off x="0" y="6513513"/>
            <a:ext cx="3960813" cy="342900"/>
          </a:xfrm>
          <a:prstGeom prst="rect">
            <a:avLst/>
          </a:prstGeom>
          <a:noFill/>
          <a:ln w="9525">
            <a:noFill/>
          </a:ln>
        </p:spPr>
        <p:txBody>
          <a:bodyPr anchor="b"/>
          <a:lstStyle/>
          <a:p>
            <a:pPr lvl="0" eaLnBrk="1" hangingPunct="1"/>
            <a:endParaRPr lang="zh-CN" altLang="en-US" dirty="0"/>
          </a:p>
        </p:txBody>
      </p:sp>
      <p:sp>
        <p:nvSpPr>
          <p:cNvPr id="5127" name="灯片编号占位符 6"/>
          <p:cNvSpPr>
            <a:spLocks noGrp="true"/>
          </p:cNvSpPr>
          <p:nvPr>
            <p:ph type="sldNum" sz="quarter" idx="5"/>
          </p:nvPr>
        </p:nvSpPr>
        <p:spPr>
          <a:xfrm>
            <a:off x="5178425" y="6513513"/>
            <a:ext cx="3960813" cy="342900"/>
          </a:xfrm>
          <a:prstGeom prst="rect">
            <a:avLst/>
          </a:prstGeom>
          <a:noFill/>
          <a:ln w="9525">
            <a:noFill/>
          </a:ln>
        </p:spPr>
        <p:txBody>
          <a:bodyPr anchor="b"/>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1pPr>
    <a:lvl2pPr marL="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2pPr>
    <a:lvl3pPr marL="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3pPr>
    <a:lvl4pPr marL="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4pPr>
    <a:lvl5pPr marL="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90204" charset="-122"/>
        <a:ea typeface="等线"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a:xfrm>
            <a:off x="2836863" y="857250"/>
            <a:ext cx="3470275" cy="2314575"/>
          </a:xfrm>
        </p:spPr>
      </p:sp>
      <p:sp>
        <p:nvSpPr>
          <p:cNvPr id="3" name="文本占位符 2"/>
          <p:cNvSpPr>
            <a:spLocks noGrp="true"/>
          </p:cNvSpPr>
          <p:nvPr>
            <p:ph type="body" sz="quarter"/>
          </p:nvPr>
        </p:nvSpPr>
        <p:spPr>
          <a:xfrm>
            <a:off x="882689" y="2948625"/>
            <a:ext cx="7061509" cy="2412511"/>
          </a:xfrm>
          <a:prstGeom prst="rect">
            <a:avLst/>
          </a:prstGeom>
        </p:spPr>
        <p:txBody>
          <a:bodyPr/>
          <a:lstStyle/>
          <a:p>
            <a:r>
              <a:rPr lang="zh-CN" altLang="en-US"/>
              <a:t>各位领导同事大家下午好，我是资产司单向昕，</a:t>
            </a:r>
            <a:r>
              <a:rPr lang="zh-CN" altLang="en-US">
                <a:sym typeface="+mn-ea"/>
              </a:rPr>
              <a:t>目前局属各单位的资产管理工作是由我在负责，</a:t>
            </a:r>
            <a:r>
              <a:rPr lang="zh-CN" altLang="en-US"/>
              <a:t>首先要感谢财务司给我们这个机会来为大家讲课，</a:t>
            </a:r>
            <a:r>
              <a:rPr lang="zh-CN" altLang="en-US" dirty="0">
                <a:sym typeface="+mn-ea"/>
              </a:rPr>
              <a:t>考虑到在座各位以局属各单位财务人员为主，所以我今天的讲课内容更偏向和财务相关的资产管理制度。</a:t>
            </a:r>
            <a:endParaRPr lang="en-US" altLang="zh-CN" dirty="0">
              <a:sym typeface="+mn-ea"/>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sym typeface="+mn-ea"/>
              </a:rPr>
              <a:t>对于局属事业单位，我们批复了配置计划后，不管是计划内资产配置和计划外资产配置，都是按照本单位规定的权限和程序来审核办理。可以参照局机关，局机关的计划内资产配置无需资产司、财务司审批，可直接提交采购部门办理。计划外资产配置事项需根据金额的不同进行区分，一万以下由资产司、财务司审批后通过，一万以上需报请局领导批注。各单位应严格执行本单位内部资产管理规定，对计划内和计划外资产配置进行区分。计划外资产配置事项如果没有明确规定的，需经中心办公会讨论后通过。</a:t>
            </a:r>
            <a:endParaRPr lang="zh-CN" altLang="en-US">
              <a:sym typeface="+mn-ea"/>
            </a:endParaRPr>
          </a:p>
          <a:p>
            <a:endParaRPr lang="zh-CN" altLang="en-US"/>
          </a:p>
          <a:p>
            <a:r>
              <a:rPr lang="zh-CN" altLang="en-US"/>
              <a:t>下面是资产资产采购完成后的验收入库，局资产管理办法第十四条明确了局机关固定资产入库流程，</a:t>
            </a:r>
            <a:r>
              <a:rPr lang="zh-CN" altLang="en-US" dirty="0">
                <a:latin typeface="方正楷体简体" panose="03000509000000000000" charset="-122"/>
                <a:ea typeface="方正楷体简体" panose="03000509000000000000" charset="-122"/>
                <a:sym typeface="+mn-ea"/>
              </a:rPr>
              <a:t>采购验收完成后，局办公室、机关服务中心（采购部门）凭配置申请、发票、采购合同等相关材料到资产司办理入库手续。资产司出具入库单，并在发票上盖章确认。局办公室、机关服务中心持相关材料和入库单到财务司办理报销手续。</a:t>
            </a:r>
            <a:endParaRPr lang="zh-CN" altLang="en-US" dirty="0">
              <a:latin typeface="方正楷体简体" panose="03000509000000000000" charset="-122"/>
              <a:ea typeface="方正楷体简体" panose="03000509000000000000" charset="-122"/>
              <a:sym typeface="+mn-ea"/>
            </a:endParaRPr>
          </a:p>
          <a:p>
            <a:endParaRPr lang="zh-CN" altLang="en-US"/>
          </a:p>
          <a:p>
            <a:r>
              <a:rPr lang="zh-CN" altLang="en-US"/>
              <a:t>这实际上是建立了局机关采购部门、资产部门、财务部门工作上相互协调的机制。</a:t>
            </a:r>
            <a:endParaRPr lang="zh-CN" altLang="en-US"/>
          </a:p>
          <a:p>
            <a:endParaRPr lang="zh-CN" altLang="en-US"/>
          </a:p>
          <a:p>
            <a:r>
              <a:rPr lang="zh-CN" altLang="en-US"/>
              <a:t>按照规定，局属事业单位也应当建立本单位资产入库的流程，各位都是财务相关人员，财务作为最后一个审核的部门，也希望大家能严格审核资产入库事项，确保材料齐全，这也是财务账、资产账账账相符的基础。</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sym typeface="+mn-ea"/>
              </a:rPr>
              <a:t>使用管理是资产管理的中间环节，这里我选出三条比较重要的制度规定来进行讲解。</a:t>
            </a:r>
            <a:endParaRPr lang="zh-CN" altLang="en-US">
              <a:sym typeface="+mn-ea"/>
            </a:endParaRPr>
          </a:p>
          <a:p>
            <a:r>
              <a:rPr lang="zh-CN" altLang="en-US">
                <a:sym typeface="+mn-ea"/>
              </a:rPr>
              <a:t>在《管理办法》第三章使用管理中，我们第一条就明确，各单位应当建立健全资产账卡。当然了，这个办法是针对局属行政事业单位印发的，局属事业单位都能很好做到这一点，而且我了解到我们局属企业大多也建立了资产账卡。我们今年计划推进局属资产管理信息系统向局属各事业单位、各企业部署，统一资产信息卡格式是一项非常重要的工作，届时还需要各单位支持配合。</a:t>
            </a:r>
            <a:endParaRPr lang="zh-CN" altLang="en-US">
              <a:sym typeface="+mn-ea"/>
            </a:endParaRPr>
          </a:p>
          <a:p>
            <a:r>
              <a:rPr lang="zh-CN" altLang="en-US"/>
              <a:t>我第二个要讲的是使用人和管理人的责任，每一件资产都应明确管理责任人，我们之前在局机关推行过资产责任清单，但并没有对使用人和责任人做严格区分。在后面我们会对两者在卡片信息管理上区分开来。关于这两者的区别我举两个例子。我是某单位工程处的资产管理员，处里有一台公用的复印机，那这台复印机的管理人就是我，使用人可以为空。另一个例子是我是工程处的一名职员，个人使用了一台电脑，那这台电脑的使用人和管理人都是我。事业单位和企业单位情况各不一样，有的单位某部门的资产可能全部是公用的，那就可以由部门资产管理员进行统一管理。</a:t>
            </a:r>
            <a:endParaRPr lang="zh-CN" altLang="en-US"/>
          </a:p>
          <a:p>
            <a:r>
              <a:rPr lang="zh-CN" altLang="en-US"/>
              <a:t>最后要讲的是各单位</a:t>
            </a:r>
            <a:r>
              <a:rPr lang="zh-CN" altLang="en-US" dirty="0">
                <a:latin typeface="方正楷体简体" panose="03000509000000000000" charset="-122"/>
                <a:ea typeface="方正楷体简体" panose="03000509000000000000" charset="-122"/>
                <a:sym typeface="+mn-ea"/>
              </a:rPr>
              <a:t>各单位应当建立健全资产、财务、库存三方定期对账机制，确保账实、账卡、账账相符。按照制度规定，局机关应该由资产司和财务司每季度对账，但是实际上我们现在是每月对账一次的，另外局办公室和机关服务中心分别会定期核对实物情况。各单位也应建立自己的定期对账机制，我们在年内计划部署的信息系统上也和财务司进行了对接，可以实现系统间的对账，以减轻大家的工作量。</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dirty="0">
                <a:latin typeface="方正楷体简体" panose="03000509000000000000" charset="-122"/>
                <a:ea typeface="方正楷体简体" panose="03000509000000000000" charset="-122"/>
                <a:sym typeface="+mn-ea"/>
              </a:rPr>
              <a:t>首先是资产处置的方式：按照局属资产管理有关规定，固定资产处置主要包括调剂、捐赠、转让、置换、报损、报废、对外投资等方式，</a:t>
            </a:r>
            <a:r>
              <a:rPr lang="zh-CN" altLang="en-US" dirty="0">
                <a:solidFill>
                  <a:schemeClr val="hlink"/>
                </a:solidFill>
                <a:latin typeface="方正楷体简体" panose="03000509000000000000" charset="-122"/>
                <a:ea typeface="方正楷体简体" panose="03000509000000000000" charset="-122"/>
                <a:sym typeface="+mn-ea"/>
              </a:rPr>
              <a:t>应当优先采用调剂方式处置</a:t>
            </a:r>
            <a:r>
              <a:rPr lang="zh-CN" altLang="en-US" dirty="0">
                <a:latin typeface="方正楷体简体" panose="03000509000000000000" charset="-122"/>
                <a:ea typeface="方正楷体简体" panose="03000509000000000000" charset="-122"/>
                <a:sym typeface="+mn-ea"/>
              </a:rPr>
              <a:t>，无法调剂的可以采取其他方式处置。</a:t>
            </a:r>
            <a:endParaRPr lang="zh-CN" altLang="en-US" dirty="0">
              <a:latin typeface="方正楷体简体" panose="03000509000000000000" charset="-122"/>
              <a:ea typeface="方正楷体简体" panose="03000509000000000000" charset="-122"/>
              <a:sym typeface="+mn-ea"/>
            </a:endParaRPr>
          </a:p>
          <a:p>
            <a:r>
              <a:rPr lang="zh-CN" altLang="en-US" dirty="0">
                <a:latin typeface="方正楷体简体" panose="03000509000000000000" charset="-122"/>
                <a:ea typeface="方正楷体简体" panose="03000509000000000000" charset="-122"/>
                <a:sym typeface="+mn-ea"/>
              </a:rPr>
              <a:t>达到最低使用年限尚能继续使用的固定资产，应当继续使用，不得报废。</a:t>
            </a:r>
            <a:endParaRPr lang="zh-CN" altLang="en-US" dirty="0">
              <a:latin typeface="方正楷体简体" panose="03000509000000000000" charset="-122"/>
              <a:ea typeface="方正楷体简体" panose="03000509000000000000" charset="-122"/>
              <a:sym typeface="+mn-ea"/>
            </a:endParaRPr>
          </a:p>
          <a:p>
            <a:r>
              <a:rPr lang="zh-CN" altLang="en-US" dirty="0">
                <a:latin typeface="方正楷体简体" panose="03000509000000000000" charset="-122"/>
                <a:ea typeface="方正楷体简体" panose="03000509000000000000" charset="-122"/>
                <a:sym typeface="+mn-ea"/>
              </a:rPr>
              <a:t>需要特别说明的是，经盘点后，以盘亏报损方式处置资产，按照规定应当追究相关责任人责任，具体赔偿金额可参照</a:t>
            </a:r>
            <a:r>
              <a:rPr lang="zh-CN">
                <a:latin typeface="宋体" panose="02010600030101010101" pitchFamily="2" charset="-122"/>
                <a:sym typeface="+mn-ea"/>
              </a:rPr>
              <a:t>中央行政事业单位固定资产清查盘点工作指南（试行）中相关规定，</a:t>
            </a:r>
            <a:r>
              <a:rPr lang="zh-CN" altLang="en-US" dirty="0">
                <a:latin typeface="方正楷体简体" panose="03000509000000000000" charset="-122"/>
                <a:ea typeface="方正楷体简体" panose="03000509000000000000" charset="-122"/>
                <a:sym typeface="+mn-ea"/>
              </a:rPr>
              <a:t>未计提折旧的，可参照平均年限法计算净值；已计提完折旧的，以不少于资产账面原值1%确定损失金额。</a:t>
            </a:r>
            <a:endParaRPr lang="zh-CN" altLang="en-US" b="0" dirty="0">
              <a:latin typeface="方正楷体简体" panose="03000509000000000000" charset="-122"/>
              <a:ea typeface="方正楷体简体" panose="03000509000000000000" charset="-122"/>
              <a:sym typeface="+mn-ea"/>
            </a:endParaRPr>
          </a:p>
          <a:p>
            <a:endParaRPr lang="zh-CN">
              <a:latin typeface="宋体" panose="02010600030101010101" pitchFamily="2" charset="-122"/>
              <a:sym typeface="+mn-ea"/>
            </a:endParaRPr>
          </a:p>
          <a:p>
            <a:endParaRPr lang="zh-CN" altLang="en-US" dirty="0">
              <a:latin typeface="方正楷体简体" panose="03000509000000000000" charset="-122"/>
              <a:ea typeface="方正楷体简体" panose="03000509000000000000" charset="-122"/>
              <a:sym typeface="+mn-ea"/>
            </a:endParaRPr>
          </a:p>
          <a:p>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dirty="0">
              <a:latin typeface="方正楷体简体" panose="03000509000000000000" charset="-122"/>
              <a:ea typeface="方正楷体简体" panose="03000509000000000000" charset="-122"/>
              <a:sym typeface="+mn-ea"/>
            </a:endParaRPr>
          </a:p>
          <a:p>
            <a:r>
              <a:rPr lang="zh-CN" altLang="en-US"/>
              <a:t>《勤俭办一切事业》中也明确提出</a:t>
            </a:r>
            <a:r>
              <a:rPr lang="zh-CN" altLang="en-US" dirty="0">
                <a:latin typeface="方正楷体简体" panose="03000509000000000000" charset="-122"/>
                <a:ea typeface="方正楷体简体" panose="03000509000000000000" charset="-122"/>
                <a:sym typeface="+mn-ea"/>
              </a:rPr>
              <a:t>对因技术等原因需要更新、但仍具有使用价值的资产，及时转变用途、修旧利旧，可利用中央行政事业单位公物仓调剂到适用的部门或地区，最大程度激发资产效能。</a:t>
            </a:r>
            <a:endParaRPr lang="zh-CN" altLang="en-US" b="0" dirty="0">
              <a:latin typeface="方正楷体简体" panose="03000509000000000000" charset="-122"/>
              <a:ea typeface="方正楷体简体" panose="03000509000000000000" charset="-122"/>
              <a:sym typeface="+mn-ea"/>
            </a:endParaRPr>
          </a:p>
          <a:p>
            <a:r>
              <a:rPr lang="zh-CN" altLang="en-US"/>
              <a:t>，各单位应充分利用公物仓平台，做好资产盘活利用工作。</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按照规定，资产处置条件主要有一下七种，不符合资产处置条件的不得报废。</a:t>
            </a:r>
            <a:endParaRPr lang="zh-CN" altLang="en-US"/>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（一）闲置或者超标准配置的；</a:t>
            </a:r>
            <a:endParaRPr lang="zh-CN" altLang="en-US"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（二）已达到报废期限或者因技术原因不能安全有效使用的；</a:t>
            </a:r>
            <a:endParaRPr lang="zh-CN" altLang="en-US"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（三）不符合节能环保要求的；</a:t>
            </a:r>
            <a:endParaRPr lang="zh-CN" altLang="en-US"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（四）按照规定应当上缴的；</a:t>
            </a:r>
            <a:endParaRPr lang="zh-CN" altLang="en-US"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（五）盘亏或者非正常损失的；</a:t>
            </a:r>
            <a:endParaRPr lang="zh-CN" altLang="en-US"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（六）维修费用达到或者超过新购价格70%以上的；</a:t>
            </a:r>
            <a:endParaRPr lang="zh-CN" altLang="en-US"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dirty="0">
                <a:latin typeface="方正楷体简体" panose="03000509000000000000" charset="-122"/>
                <a:ea typeface="方正楷体简体" panose="03000509000000000000" charset="-122"/>
                <a:cs typeface="方正楷体简体" panose="03000509000000000000" charset="-122"/>
                <a:sym typeface="+mn-ea"/>
              </a:rPr>
              <a:t>（七）依照国家法律、法规、规章和有关规定需要处置的其他情形。</a:t>
            </a:r>
            <a:endParaRPr lang="zh-CN" altLang="en-US" b="0" dirty="0">
              <a:latin typeface="方正楷体简体" panose="03000509000000000000" charset="-122"/>
              <a:ea typeface="方正楷体简体" panose="03000509000000000000" charset="-122"/>
              <a:cs typeface="方正楷体简体" panose="03000509000000000000" charset="-122"/>
              <a:sym typeface="+mn-ea"/>
            </a:endParaRPr>
          </a:p>
          <a:p>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处置流程：</a:t>
            </a:r>
            <a:endParaRPr lang="zh-CN" altLang="en-US"/>
          </a:p>
          <a:p>
            <a:r>
              <a:rPr lang="zh-CN" altLang="en-US"/>
              <a:t>《关于进一步加强局属单位固定资产管理工作的通知》中对局属事业单位资产处置流程进行了明确，局属事业单位单项价值低于20万元或者批量价值低于50万元的固定资产处置事项（车辆等处置事项除外），由本单位审批并办理资产处置手续。单项净值在20万元以上、批量净值在50万元以上的固定资产以及车辆等处置事项，应当向资产司提出申请。资产司进行审核，会签相关司室并报分管局领导批准后，办理批复手续。局属事业单位依据批复处置资产，并调整资产账、财务账。</a:t>
            </a:r>
            <a:endParaRPr lang="zh-CN" altLang="en-US"/>
          </a:p>
          <a:p>
            <a:r>
              <a:rPr lang="zh-CN" altLang="en-US"/>
              <a:t>这里需要和大家强调的是，车辆、房屋等重要资产的处置，包括净值已经超过本单位审批权限的资产处置事项，一定要报资产司审核，这也是历年审计重点关注的问题。</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R="0" defTabSz="914400" eaLnBrk="1" latinLnBrk="0" hangingPunct="1">
              <a:lnSpc>
                <a:spcPct val="90000"/>
              </a:lnSpc>
              <a:spcBef>
                <a:spcPct val="20000"/>
              </a:spcBef>
              <a:buClrTx/>
              <a:buSzTx/>
              <a:buFontTx/>
            </a:pPr>
            <a:r>
              <a:rPr lang="zh-CN" altLang="en-US" dirty="0">
                <a:sym typeface="+mn-ea"/>
              </a:rPr>
              <a:t>局属事业单位处置申报材料</a:t>
            </a:r>
            <a:endParaRPr lang="zh-CN" altLang="en-US" dirty="0"/>
          </a:p>
          <a:p>
            <a:pPr eaLnBrk="1" latinLnBrk="0" hangingPunct="1">
              <a:lnSpc>
                <a:spcPts val="3500"/>
              </a:lnSpc>
              <a:spcBef>
                <a:spcPts val="600"/>
              </a:spcBef>
            </a:pPr>
            <a:r>
              <a:rPr lang="zh-CN" altLang="en-US" dirty="0">
                <a:latin typeface="方正楷体简体" panose="03000509000000000000" charset="-122"/>
                <a:ea typeface="方正楷体简体" panose="03000509000000000000" charset="-122"/>
                <a:sym typeface="+mn-ea"/>
              </a:rPr>
              <a:t>分别是：申请函；待处置固定资产明细表；</a:t>
            </a:r>
            <a:r>
              <a:rPr lang="zh-CN" altLang="en-US" dirty="0">
                <a:solidFill>
                  <a:schemeClr val="hlink"/>
                </a:solidFill>
                <a:latin typeface="方正楷体简体" panose="03000509000000000000" charset="-122"/>
                <a:ea typeface="方正楷体简体" panose="03000509000000000000" charset="-122"/>
                <a:sym typeface="+mn-ea"/>
              </a:rPr>
              <a:t>证明固定资产原始价值的有效凭证</a:t>
            </a:r>
            <a:r>
              <a:rPr lang="zh-CN" altLang="en-US" dirty="0">
                <a:latin typeface="方正楷体简体" panose="03000509000000000000" charset="-122"/>
                <a:ea typeface="方正楷体简体" panose="03000509000000000000" charset="-122"/>
                <a:sym typeface="+mn-ea"/>
              </a:rPr>
              <a:t>，包括原始发票或者收据的复印件、记账凭证复印件或者资产卡片等，</a:t>
            </a:r>
            <a:r>
              <a:rPr lang="zh-CN" altLang="en-US" dirty="0">
                <a:solidFill>
                  <a:schemeClr val="hlink"/>
                </a:solidFill>
                <a:latin typeface="方正楷体简体" panose="03000509000000000000" charset="-122"/>
                <a:ea typeface="方正楷体简体" panose="03000509000000000000" charset="-122"/>
                <a:sym typeface="+mn-ea"/>
              </a:rPr>
              <a:t>车辆处置</a:t>
            </a:r>
            <a:r>
              <a:rPr lang="zh-CN" altLang="en-US" dirty="0">
                <a:latin typeface="方正楷体简体" panose="03000509000000000000" charset="-122"/>
                <a:ea typeface="方正楷体简体" panose="03000509000000000000" charset="-122"/>
                <a:sym typeface="+mn-ea"/>
              </a:rPr>
              <a:t>还应当提供车辆领用单、车辆调拨单和车辆行驶证复印件；</a:t>
            </a:r>
            <a:r>
              <a:rPr lang="zh-CN" altLang="en-US" dirty="0">
                <a:solidFill>
                  <a:schemeClr val="hlink"/>
                </a:solidFill>
                <a:latin typeface="方正楷体简体" panose="03000509000000000000" charset="-122"/>
                <a:ea typeface="方正楷体简体" panose="03000509000000000000" charset="-122"/>
                <a:sym typeface="+mn-ea"/>
              </a:rPr>
              <a:t>资产管理部门、使用部门和财务部门鉴定意见和</a:t>
            </a:r>
            <a:r>
              <a:rPr lang="zh-CN" altLang="en-US" dirty="0">
                <a:latin typeface="方正楷体简体" panose="03000509000000000000" charset="-122"/>
                <a:ea typeface="方正楷体简体" panose="03000509000000000000" charset="-122"/>
                <a:sym typeface="+mn-ea"/>
              </a:rPr>
              <a:t>其他相关材料。</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pPr marL="342900" indent="-342900" eaLnBrk="1" latinLnBrk="0" hangingPunct="1">
              <a:lnSpc>
                <a:spcPts val="3500"/>
              </a:lnSpc>
              <a:spcBef>
                <a:spcPts val="600"/>
              </a:spcBef>
              <a:buFont typeface="Arial" panose="02080604020202020204" pitchFamily="34" charset="0"/>
              <a:buChar char="•"/>
            </a:pPr>
            <a:r>
              <a:rPr lang="zh-CN" altLang="en-US" dirty="0">
                <a:latin typeface="方正楷体简体" panose="03000509000000000000" charset="-122"/>
                <a:ea typeface="方正楷体简体" panose="03000509000000000000" charset="-122"/>
                <a:cs typeface="方正楷体简体" panose="03000509000000000000" charset="-122"/>
                <a:sym typeface="+mn-ea"/>
              </a:rPr>
              <a:t>各单位申报处置并收到批复后进行实物资产处置</a:t>
            </a:r>
            <a:endParaRPr lang="zh-CN" altLang="en-US" dirty="0">
              <a:latin typeface="方正楷体简体" panose="03000509000000000000" charset="-122"/>
              <a:ea typeface="方正楷体简体" panose="03000509000000000000" charset="-122"/>
              <a:cs typeface="方正楷体简体" panose="03000509000000000000" charset="-122"/>
              <a:sym typeface="+mn-ea"/>
            </a:endParaRPr>
          </a:p>
          <a:p>
            <a:pPr eaLnBrk="1" latinLnBrk="0" hangingPunct="1">
              <a:lnSpc>
                <a:spcPts val="3500"/>
              </a:lnSpc>
              <a:spcBef>
                <a:spcPts val="600"/>
              </a:spcBef>
              <a:buFont typeface="Arial" panose="02080604020202020204" pitchFamily="34" charset="0"/>
            </a:pPr>
            <a:r>
              <a:rPr lang="zh-CN" altLang="en-US" dirty="0">
                <a:latin typeface="方正楷体简体" panose="03000509000000000000" charset="-122"/>
                <a:ea typeface="方正楷体简体" panose="03000509000000000000" charset="-122"/>
                <a:cs typeface="方正楷体简体" panose="03000509000000000000" charset="-122"/>
                <a:sym typeface="+mn-ea"/>
              </a:rPr>
              <a:t>其中经批准变卖或者报废的固定资产，应当通过中央行政事业单位国有资产处置平台实行进场交易或者统一回收处理。</a:t>
            </a:r>
            <a:endParaRPr lang="zh-CN" altLang="en-US" b="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ts val="3500"/>
              </a:lnSpc>
              <a:spcBef>
                <a:spcPts val="600"/>
              </a:spcBef>
              <a:buFont typeface="Arial" panose="02080604020202020204" pitchFamily="34" charset="0"/>
            </a:pPr>
            <a:r>
              <a:rPr lang="zh-CN" altLang="en-US" dirty="0">
                <a:latin typeface="方正楷体简体" panose="03000509000000000000" charset="-122"/>
                <a:ea typeface="方正楷体简体" panose="03000509000000000000" charset="-122"/>
                <a:cs typeface="方正楷体简体" panose="03000509000000000000" charset="-122"/>
                <a:sym typeface="+mn-ea"/>
              </a:rPr>
              <a:t>其中处置信息类资产，机关各单位应当先交由局办公室进行</a:t>
            </a:r>
            <a:r>
              <a:rPr lang="zh-CN" altLang="en-US" dirty="0">
                <a:solidFill>
                  <a:schemeClr val="accent2"/>
                </a:solidFill>
                <a:latin typeface="方正楷体简体" panose="03000509000000000000" charset="-122"/>
                <a:ea typeface="方正楷体简体" panose="03000509000000000000" charset="-122"/>
                <a:cs typeface="方正楷体简体" panose="03000509000000000000" charset="-122"/>
                <a:sym typeface="+mn-ea"/>
              </a:rPr>
              <a:t>脱密处理</a:t>
            </a:r>
            <a:r>
              <a:rPr lang="zh-CN" altLang="en-US" dirty="0">
                <a:latin typeface="方正楷体简体" panose="03000509000000000000" charset="-122"/>
                <a:ea typeface="方正楷体简体" panose="03000509000000000000" charset="-122"/>
                <a:cs typeface="方正楷体简体" panose="03000509000000000000" charset="-122"/>
                <a:sym typeface="+mn-ea"/>
              </a:rPr>
              <a:t>，局属事业单位应当先交由本单位信息技术部门进行脱密处理。</a:t>
            </a:r>
            <a:endParaRPr lang="zh-CN" altLang="en-US" dirty="0">
              <a:latin typeface="方正楷体简体" panose="03000509000000000000" charset="-122"/>
              <a:ea typeface="方正楷体简体" panose="03000509000000000000" charset="-122"/>
              <a:cs typeface="方正楷体简体" panose="03000509000000000000" charset="-122"/>
              <a:sym typeface="+mn-ea"/>
            </a:endParaRPr>
          </a:p>
          <a:p>
            <a:pPr eaLnBrk="1" latinLnBrk="0" hangingPunct="1">
              <a:lnSpc>
                <a:spcPts val="3500"/>
              </a:lnSpc>
              <a:spcBef>
                <a:spcPts val="600"/>
              </a:spcBef>
              <a:buFont typeface="Arial" panose="02080604020202020204" pitchFamily="34" charset="0"/>
            </a:pPr>
            <a:r>
              <a:rPr lang="zh-CN" altLang="en-US" dirty="0">
                <a:latin typeface="方正楷体简体" panose="03000509000000000000" charset="-122"/>
                <a:ea typeface="方正楷体简体" panose="03000509000000000000" charset="-122"/>
                <a:cs typeface="方正楷体简体" panose="03000509000000000000" charset="-122"/>
                <a:sym typeface="+mn-ea"/>
              </a:rPr>
              <a:t>另外需要强调的是，通过公物仓平台调剂处置的资产，应在公物仓平台上履行交接手续。</a:t>
            </a:r>
            <a:endParaRPr lang="zh-CN" altLang="en-US" b="0" dirty="0">
              <a:latin typeface="方正楷体简体" panose="03000509000000000000" charset="-122"/>
              <a:ea typeface="方正楷体简体" panose="03000509000000000000" charset="-122"/>
              <a:cs typeface="方正楷体简体" panose="03000509000000000000" charset="-122"/>
              <a:sym typeface="+mn-ea"/>
            </a:endParaRPr>
          </a:p>
          <a:p>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行政事业单位按权限履行资产处置审批程序后，还要通过中央行政事业单位国有资产处置信息公开系统（中央政府采购网“资产处置”栏目，www.zycg.gov.cn）选择资产处置平台服务机构，提交处置需求，处置服务机构审核材料并核实资产情况后，对处置事项信息进行录入。处置单位核实并发布处置事项公告，接受社会公众监督。</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这是央采网的界面，点击资产处置公开选项，然后登录本单位的账号密码就可以在线上通过资产处置平台进行处置公开工作。</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本次讲课的内容有四部分，分别是配置管理、使用管理、处置管理和统计报告，前三条对应着我局在</a:t>
            </a:r>
            <a:r>
              <a:rPr lang="en-US" altLang="zh-CN">
                <a:sym typeface="+mn-ea"/>
              </a:rPr>
              <a:t>2016</a:t>
            </a:r>
            <a:r>
              <a:rPr lang="zh-CN" altLang="en-US">
                <a:sym typeface="+mn-ea"/>
              </a:rPr>
              <a:t>年印发的局内资产管理办法，国家机关事务管理局局属行政事业单位固定资产管理办法的第二章、第三章、第四章，是我局资产管理办法的核心内容。另外考虑到每年统计报告的工作任务比较重要，所以我们额外增加了一个对统计报告的讲解。</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这是系统内的界面，可以选择进场交易和环保回收两种方式进行</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处置平台服务机构的联系方式可以在我们局外网的官网上找到，各单位在选择处置服务机构前应当提前与处置机构取得联系，说明资产处置情况。</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行政事业单位，年报包括两套报表，分别是财政部和我们局布置的，企业也有两套，是财政部和国资委布置的。</a:t>
            </a:r>
            <a:endParaRPr lang="zh-CN" altLang="en-US"/>
          </a:p>
          <a:p>
            <a:r>
              <a:rPr lang="zh-CN" altLang="en-US"/>
              <a:t>月报：都是财政部布置的，行政事业单位和企业各一套。</a:t>
            </a:r>
            <a:endParaRPr lang="zh-CN" altLang="en-US"/>
          </a:p>
          <a:p>
            <a:r>
              <a:rPr lang="zh-CN" altLang="en-US"/>
              <a:t>需要注意的一是填报时间，年报我们每年都会专门印发通知，月报每个月也有固定的时间，其中行政事业性月报是</a:t>
            </a:r>
            <a:r>
              <a:rPr lang="en-US" altLang="zh-CN"/>
              <a:t>14</a:t>
            </a:r>
            <a:r>
              <a:rPr lang="zh-CN" altLang="en-US"/>
              <a:t>号之前报，企业月报是每月</a:t>
            </a:r>
            <a:r>
              <a:rPr lang="en-US" altLang="zh-CN"/>
              <a:t>10</a:t>
            </a:r>
            <a:r>
              <a:rPr lang="zh-CN" altLang="en-US"/>
              <a:t>号之前报，大家一定要按时报送，有一些可能需要财务部门提供数据，还望各位大力支持。二是各单位要报的报表有好几套，每年还要向财务司报送政府财务报告，一定要确保表表之间的数据一致，一定要在资产账、财务账核对一致后再填写报表，确保账账相符、账表相符、表表相符，并对报表中所有软件自动审核出来的问题进行修正或按要求添加出错说明。三是关于企业年报，我们今年在参加财政部组织的企业财务会计决算报告会审的时候，财政部指出了我们企业报表填报中的一些问题，相关问题我也和各单位核实修正过。我们考虑到对各企业的财务情况了解不够全面充分，下一年度我们不再直接收取各企业填报的企业报表，转由各中心汇总审核后统一向我们报送汇总的纸质版和电子版文件，这一转变我们会在明年布置工作的通知中予以体现。四是关于报送方式，企业月报目前是各单位线上填报，这个不变，行政事业性月报以后不需要再报送纸质版，转由报送电子版，没有内网的单位可以以刻盘的方式报送。</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normAutofit/>
          </a:bodyPr>
          <a:lstStyle/>
          <a:p>
            <a:r>
              <a:rPr lang="en-US" altLang="zh-CN"/>
              <a:t>2021</a:t>
            </a:r>
            <a:r>
              <a:rPr lang="zh-CN" altLang="en-US"/>
              <a:t>年</a:t>
            </a:r>
            <a:r>
              <a:rPr lang="en-US" altLang="zh-CN"/>
              <a:t>4</a:t>
            </a:r>
            <a:r>
              <a:rPr lang="zh-CN" altLang="en-US"/>
              <a:t>月</a:t>
            </a:r>
            <a:r>
              <a:rPr lang="en-US" altLang="zh-CN"/>
              <a:t>1</a:t>
            </a:r>
            <a:r>
              <a:rPr lang="zh-CN" altLang="en-US"/>
              <a:t>日，由国务院印发的《行政事业性国有资产管理条例》正式施行，《条例》是我国行政事业性国有资产管理的第一部行政法规，具有统领意义。从体系上来说，我们局作为国务院直属机构，首先要受中央层面制度办法的管理，由国有资产管理暂行办法、配置计划管理暂行办法、处置管理办法等组成。其次我局根据中央层面的制度办法制定了局内的资产管理制度，有指导意见、固定资产管理办法等。各中心、各单位也相应制定了适用于中心所属单位和本单位自身的制度，几个层级的制度共同形成了局资产管理制度体系。我们今天主要讲解和大家息息相关的，局内资产管理相关制度。</a:t>
            </a:r>
            <a:endParaRPr lang="zh-CN" altLang="en-US"/>
          </a:p>
          <a:p>
            <a:endParaRPr lang="zh-CN" altLang="en-US"/>
          </a:p>
          <a:p>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normAutofit/>
          </a:bodyPr>
          <a:lstStyle/>
          <a:p>
            <a:r>
              <a:rPr lang="zh-CN" altLang="en-US">
                <a:sym typeface="+mn-ea"/>
              </a:rPr>
              <a:t>首先是《关于加强局属服务经营单位国有资产管理的指导意见》，</a:t>
            </a:r>
            <a:r>
              <a:rPr lang="en-US" altLang="zh-CN">
                <a:sym typeface="+mn-ea"/>
              </a:rPr>
              <a:t>2010</a:t>
            </a:r>
            <a:r>
              <a:rPr lang="zh-CN" altLang="en-US">
                <a:sym typeface="+mn-ea"/>
              </a:rPr>
              <a:t>年</a:t>
            </a:r>
            <a:r>
              <a:rPr lang="en-US" altLang="zh-CN">
                <a:sym typeface="+mn-ea"/>
              </a:rPr>
              <a:t>12</a:t>
            </a:r>
            <a:r>
              <a:rPr lang="zh-CN" altLang="en-US">
                <a:sym typeface="+mn-ea"/>
              </a:rPr>
              <a:t>月，我们印发了《指导意见》，这是覆盖所有局属服务经营单位的一项制度，可以说是一项统领性的制度，一是适用于所有局属服务经营单位，二是它规范的各类国有资产管理工作，不仅有我们日常管理的固定资产、无形资产，还包括对外投资等重要资产的管理规定。</a:t>
            </a:r>
            <a:endParaRPr lang="zh-CN" altLang="en-US">
              <a:sym typeface="+mn-ea"/>
            </a:endParaRPr>
          </a:p>
          <a:p>
            <a:r>
              <a:rPr lang="zh-CN" altLang="en-US"/>
              <a:t>《指导意见》明确了我局资产管理的体制机制（就是前面介绍的三级管理体制），分别对三个层级的管理职责进行了明确，同时非常重要的一点是，建立了专项及重大事项报告制度，对重大事项的审批路径进行了明确。这个也是平时大家问得比较多的，我在这里跟大家再强调一下：国有资产产权变动，对外投资，车辆、房屋资产的配置、处置这些重大重要事项，由各单位提出处理意见后报各中心审核。重大事项按规定由各中心提出处理意见后，报分管局领导审批。同时对加强基础管理、强化日常管理、严格产权变动管理（资产转让、对外投资、出租出借）、推进管理创新、加强监管力度等方面提出了意见。因为这项制度是一项统领性的，主要是对国有资产提出了一些大的、概括性的管理要求，最重要的就是前面的提到的三级管理体制和重大事项报告制度，这里就不再详细讲了</a:t>
            </a:r>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t>下面进入到我们的第一部分，配置管理，我们的资产配置行为主要受配置标准和配置计划的双重约束。《固定资产管理办法》配置管理，第一条就是“固定资产配置应当严格执行配置标准。尚未制定标准的，应当从实际工作需要出发，从严从紧配置”。第二条是“固定资产配置实行年度计划管理”。</a:t>
            </a:r>
            <a:endParaRPr lang="zh-CN" altLang="en-US"/>
          </a:p>
          <a:p>
            <a:endParaRPr lang="zh-CN" altLang="en-US"/>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dirty="0">
                <a:latin typeface="方正楷体简体" panose="03000509000000000000" charset="-122"/>
                <a:ea typeface="方正楷体简体" panose="03000509000000000000" charset="-122"/>
                <a:sym typeface="+mn-ea"/>
              </a:rPr>
              <a:t>这是</a:t>
            </a:r>
            <a:r>
              <a:rPr lang="en-US" altLang="zh-CN" dirty="0">
                <a:latin typeface="方正楷体简体" panose="03000509000000000000" charset="-122"/>
                <a:ea typeface="方正楷体简体" panose="03000509000000000000" charset="-122"/>
                <a:sym typeface="+mn-ea"/>
              </a:rPr>
              <a:t>2016</a:t>
            </a:r>
            <a:r>
              <a:rPr lang="zh-CN" altLang="en-US" dirty="0">
                <a:latin typeface="方正楷体简体" panose="03000509000000000000" charset="-122"/>
                <a:ea typeface="方正楷体简体" panose="03000509000000000000" charset="-122"/>
                <a:sym typeface="+mn-ea"/>
              </a:rPr>
              <a:t>年印发的</a:t>
            </a:r>
            <a:r>
              <a:rPr lang="zh-CN" altLang="en-US">
                <a:sym typeface="+mn-ea"/>
              </a:rPr>
              <a:t>中央行政单位通用办公设备家具配置标准，大家可以看到，标准里对办公设备和办公家具的价格上限、数量标准、最低使用年限和性能要求都做了明确规定，我们审核局属事业单位的通用资产配置标准也是以这个为依据，对于超标准配置的资产，我们会进行严格审核。</a:t>
            </a:r>
            <a:endParaRPr lang="zh-CN" altLang="en-US">
              <a:sym typeface="+mn-ea"/>
            </a:endParaRPr>
          </a:p>
          <a:p>
            <a:r>
              <a:rPr lang="zh-CN" altLang="en-US">
                <a:sym typeface="+mn-ea"/>
              </a:rPr>
              <a:t>另外需要特别说明的一点，同时也是我们经常遇到的问题，就是有的单位会认为最低使用年限等于报废年限，这个理解是不对的。按照配置标准规定，最低使用年限根据办公设备、家具的使用频率和耐用程度等确定，是通用办公设备、家具使用的低限标准。未达到最低使用年限的，除损毁且无法修复外，原则上不得更新。已达到使用年限仍可以使用的，应当继续使用。</a:t>
            </a:r>
            <a:endParaRPr lang="zh-CN" altLang="en-US">
              <a:sym typeface="+mn-ea"/>
            </a:endParaRPr>
          </a:p>
          <a:p>
            <a:r>
              <a:rPr lang="zh-CN" altLang="en-US">
                <a:sym typeface="+mn-ea"/>
              </a:rPr>
              <a:t>所以达到使用年限并不是报废处置的理由，不能继续使用才是，单位应当加强资产的实物管理，妥善使用并维护好资产，延长资产使用寿命。</a:t>
            </a:r>
            <a:endParaRPr lang="zh-CN" altLang="en-US">
              <a:sym typeface="+mn-ea"/>
            </a:endParaRPr>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sym typeface="+mn-ea"/>
              </a:rPr>
              <a:t>关于配置计划，每年，我们按照中央行政事业单位通用资产配置计划编报工作要求，都会组织局属行政事业单位编报下一年度的通用资产配置计划。我们对配置计划进行审核汇总报局领导批准后，作为各单位年度经费预算、配置资产、实施政府采购的依据。我们审核的依据主要就是前面介绍的配置标准，标准内的一般没什么问题就审核通过，如果突破标准，我们可能审核得就比较严格，需要有过硬的理由。使用专项业务经费购置固定资产、或已报局同意需配备固定资产的的，也应当根据经费预算安排和项目实际需求编制配置计划，并纳入年度计划管理。但是这部分无需跟通用资产配置计划一块报给资产司审批。</a:t>
            </a:r>
            <a:endParaRPr lang="zh-CN" altLang="en-US"/>
          </a:p>
          <a:p>
            <a:r>
              <a:rPr lang="zh-CN" altLang="en-US">
                <a:sym typeface="+mn-ea"/>
              </a:rPr>
              <a:t>关于配置计划有三点需要特别说明的：一是配置计划调整事项需经批复后执行，意思是配置计划需要在我们正式发通知，汇总各单位调整申请并批复后才能执行，各单位不能通过来函备案的方式调整配置计划。二是计划外资产配置按照本单位内部资产管理制度相关规定执行。三是明年的配置计划要提前考虑，和预算做好衔接，做预算之前先提前考虑配置计划相关工作。</a:t>
            </a:r>
            <a:endParaRPr lang="zh-CN" altLang="en-US"/>
          </a:p>
          <a:p>
            <a:r>
              <a:rPr lang="zh-CN" altLang="en-US">
                <a:sym typeface="+mn-ea"/>
              </a:rPr>
              <a:t>图上是</a:t>
            </a:r>
            <a:r>
              <a:rPr lang="en-US" altLang="zh-CN">
                <a:sym typeface="+mn-ea"/>
              </a:rPr>
              <a:t>2023</a:t>
            </a:r>
            <a:r>
              <a:rPr lang="zh-CN" altLang="en-US">
                <a:sym typeface="+mn-ea"/>
              </a:rPr>
              <a:t>年度通用资产配置计划表，在这里给大家解释一下这张表上需要填列数字的意义，</a:t>
            </a:r>
            <a:r>
              <a:rPr lang="en-US" altLang="zh-CN">
                <a:sym typeface="+mn-ea"/>
              </a:rPr>
              <a:t>2022</a:t>
            </a:r>
            <a:r>
              <a:rPr lang="zh-CN" altLang="en-US">
                <a:sym typeface="+mn-ea"/>
              </a:rPr>
              <a:t>年</a:t>
            </a:r>
            <a:r>
              <a:rPr lang="en-US" altLang="zh-CN">
                <a:sym typeface="+mn-ea"/>
              </a:rPr>
              <a:t>8</a:t>
            </a:r>
            <a:r>
              <a:rPr lang="zh-CN" altLang="en-US">
                <a:sym typeface="+mn-ea"/>
              </a:rPr>
              <a:t>月</a:t>
            </a:r>
            <a:r>
              <a:rPr lang="en-US" altLang="zh-CN">
                <a:sym typeface="+mn-ea"/>
              </a:rPr>
              <a:t>31</a:t>
            </a:r>
            <a:r>
              <a:rPr lang="zh-CN" altLang="en-US">
                <a:sym typeface="+mn-ea"/>
              </a:rPr>
              <a:t>日实有数比较简单，就是截至这个时间点本单位实际占有使用的资产数量。预计</a:t>
            </a:r>
            <a:r>
              <a:rPr lang="en-US" altLang="zh-CN">
                <a:sym typeface="+mn-ea"/>
              </a:rPr>
              <a:t>2022</a:t>
            </a:r>
            <a:r>
              <a:rPr lang="zh-CN" altLang="en-US">
                <a:sym typeface="+mn-ea"/>
              </a:rPr>
              <a:t>年末数，这个数是指从</a:t>
            </a:r>
            <a:r>
              <a:rPr lang="en-US" altLang="zh-CN">
                <a:sym typeface="+mn-ea"/>
              </a:rPr>
              <a:t>2022</a:t>
            </a:r>
            <a:r>
              <a:rPr lang="zh-CN" altLang="en-US">
                <a:sym typeface="+mn-ea"/>
              </a:rPr>
              <a:t>年</a:t>
            </a:r>
            <a:r>
              <a:rPr lang="en-US" altLang="zh-CN">
                <a:sym typeface="+mn-ea"/>
              </a:rPr>
              <a:t>8</a:t>
            </a:r>
            <a:r>
              <a:rPr lang="zh-CN" altLang="en-US">
                <a:sym typeface="+mn-ea"/>
              </a:rPr>
              <a:t>月</a:t>
            </a:r>
            <a:r>
              <a:rPr lang="en-US" altLang="zh-CN">
                <a:sym typeface="+mn-ea"/>
              </a:rPr>
              <a:t>31</a:t>
            </a:r>
            <a:r>
              <a:rPr lang="zh-CN" altLang="en-US">
                <a:sym typeface="+mn-ea"/>
              </a:rPr>
              <a:t>日到</a:t>
            </a:r>
            <a:r>
              <a:rPr lang="en-US" altLang="zh-CN">
                <a:sym typeface="+mn-ea"/>
              </a:rPr>
              <a:t>2022</a:t>
            </a:r>
            <a:r>
              <a:rPr lang="zh-CN" altLang="en-US">
                <a:sym typeface="+mn-ea"/>
              </a:rPr>
              <a:t>年末，单位内部经配置、处置后该资产预计会有多少数量。</a:t>
            </a:r>
            <a:r>
              <a:rPr lang="en-US" altLang="zh-CN">
                <a:sym typeface="+mn-ea"/>
              </a:rPr>
              <a:t>2023</a:t>
            </a:r>
            <a:r>
              <a:rPr lang="zh-CN" altLang="en-US">
                <a:sym typeface="+mn-ea"/>
              </a:rPr>
              <a:t>年达到最低使用年限数，顾名思义，是指在</a:t>
            </a:r>
            <a:r>
              <a:rPr lang="en-US" altLang="zh-CN">
                <a:sym typeface="+mn-ea"/>
              </a:rPr>
              <a:t>2023</a:t>
            </a:r>
            <a:r>
              <a:rPr lang="zh-CN" altLang="en-US">
                <a:sym typeface="+mn-ea"/>
              </a:rPr>
              <a:t>年度有多少件该类资产达到最低使用年限，这个不难理解。后面是预计</a:t>
            </a:r>
            <a:r>
              <a:rPr lang="en-US" altLang="zh-CN">
                <a:sym typeface="+mn-ea"/>
              </a:rPr>
              <a:t>2023</a:t>
            </a:r>
            <a:r>
              <a:rPr lang="zh-CN" altLang="en-US">
                <a:sym typeface="+mn-ea"/>
              </a:rPr>
              <a:t>年处置数，就是指</a:t>
            </a:r>
            <a:r>
              <a:rPr lang="en-US" altLang="zh-CN">
                <a:sym typeface="+mn-ea"/>
              </a:rPr>
              <a:t>2023</a:t>
            </a:r>
            <a:r>
              <a:rPr lang="zh-CN" altLang="en-US">
                <a:sym typeface="+mn-ea"/>
              </a:rPr>
              <a:t>年准备处置的资产数量，原则上不能超过</a:t>
            </a:r>
            <a:r>
              <a:rPr lang="en-US" altLang="zh-CN">
                <a:sym typeface="+mn-ea"/>
              </a:rPr>
              <a:t>2023</a:t>
            </a:r>
            <a:r>
              <a:rPr lang="zh-CN" altLang="en-US">
                <a:sym typeface="+mn-ea"/>
              </a:rPr>
              <a:t>年达到最低使用年限的资产数。我们计算依据是：预计</a:t>
            </a:r>
            <a:r>
              <a:rPr lang="en-US" altLang="zh-CN">
                <a:sym typeface="+mn-ea"/>
              </a:rPr>
              <a:t>2022</a:t>
            </a:r>
            <a:r>
              <a:rPr lang="zh-CN" altLang="en-US">
                <a:sym typeface="+mn-ea"/>
              </a:rPr>
              <a:t>年年末数</a:t>
            </a:r>
            <a:r>
              <a:rPr lang="en-US" altLang="zh-CN">
                <a:sym typeface="+mn-ea"/>
              </a:rPr>
              <a:t>-</a:t>
            </a:r>
            <a:r>
              <a:rPr lang="zh-CN" altLang="en-US">
                <a:sym typeface="+mn-ea"/>
              </a:rPr>
              <a:t>预计</a:t>
            </a:r>
            <a:r>
              <a:rPr lang="en-US" altLang="zh-CN">
                <a:sym typeface="+mn-ea"/>
              </a:rPr>
              <a:t>2023</a:t>
            </a:r>
            <a:r>
              <a:rPr lang="zh-CN" altLang="en-US">
                <a:sym typeface="+mn-ea"/>
              </a:rPr>
              <a:t>年处置数，以这个数量作为</a:t>
            </a:r>
            <a:r>
              <a:rPr lang="en-US" altLang="zh-CN">
                <a:sym typeface="+mn-ea"/>
              </a:rPr>
              <a:t>2023</a:t>
            </a:r>
            <a:r>
              <a:rPr lang="zh-CN" altLang="en-US">
                <a:sym typeface="+mn-ea"/>
              </a:rPr>
              <a:t>年资产数量的基准数，并匹配配置标准计算是否超标。虽然都是预计数，但是各单位应当根据资产实际情况和工作安排进行严格填列，确保所填列数据的合理性。</a:t>
            </a:r>
            <a:endParaRPr lang="zh-CN" altLang="en-US">
              <a:sym typeface="+mn-ea"/>
            </a:endParaRPr>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tLang="en-US">
                <a:sym typeface="+mn-ea"/>
              </a:rPr>
              <a:t>去年我们布置</a:t>
            </a:r>
            <a:r>
              <a:rPr lang="en-US" altLang="zh-CN">
                <a:sym typeface="+mn-ea"/>
              </a:rPr>
              <a:t>2023</a:t>
            </a:r>
            <a:r>
              <a:rPr lang="zh-CN" altLang="en-US">
                <a:sym typeface="+mn-ea"/>
              </a:rPr>
              <a:t>年度配置计划工作的时候，还是采取线上</a:t>
            </a:r>
            <a:r>
              <a:rPr lang="en-US" altLang="zh-CN">
                <a:sym typeface="+mn-ea"/>
              </a:rPr>
              <a:t>+</a:t>
            </a:r>
            <a:r>
              <a:rPr lang="zh-CN" altLang="en-US">
                <a:sym typeface="+mn-ea"/>
              </a:rPr>
              <a:t>线下同步的方式报送配置计划。目前考虑到信息系统的逐步完善，从今年年中调整配置计划的工作开始，局属事业单位一律通过线上的方式报送配置计划，我们会在线上予以审核并批复。报送的网站是</a:t>
            </a:r>
            <a:r>
              <a:rPr lang="zh-CN" dirty="0">
                <a:latin typeface="方正楷体简体" panose="03000509000000000000" charset="-122"/>
                <a:ea typeface="方正楷体简体" panose="03000509000000000000" charset="-122"/>
                <a:sym typeface="+mn-ea"/>
              </a:rPr>
              <a:t>中央行政事业单位国有资产管理服务平台，网址也放在了</a:t>
            </a:r>
            <a:r>
              <a:rPr lang="en-US" altLang="zh-CN" dirty="0">
                <a:latin typeface="方正楷体简体" panose="03000509000000000000" charset="-122"/>
                <a:ea typeface="方正楷体简体" panose="03000509000000000000" charset="-122"/>
                <a:sym typeface="+mn-ea"/>
              </a:rPr>
              <a:t>PPT</a:t>
            </a:r>
            <a:r>
              <a:rPr lang="zh-CN" altLang="en-US" dirty="0">
                <a:latin typeface="方正楷体简体" panose="03000509000000000000" charset="-122"/>
                <a:ea typeface="方正楷体简体" panose="03000509000000000000" charset="-122"/>
                <a:sym typeface="+mn-ea"/>
              </a:rPr>
              <a:t>下方。</a:t>
            </a:r>
            <a:endParaRPr lang="zh-CN" altLang="en-US" dirty="0">
              <a:latin typeface="方正楷体简体" panose="03000509000000000000" charset="-122"/>
              <a:ea typeface="方正楷体简体" panose="03000509000000000000" charset="-122"/>
              <a:sym typeface="+mn-ea"/>
            </a:endParaRPr>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r>
              <a:rPr lang="zh-CN">
                <a:latin typeface="宋体" panose="02010600030101010101" pitchFamily="2" charset="-122"/>
                <a:sym typeface="+mn-ea"/>
              </a:rPr>
              <a:t>《局固定资产管理办法》</a:t>
            </a:r>
            <a:r>
              <a:rPr lang="en-US" altLang="zh-CN">
                <a:latin typeface="宋体" panose="02010600030101010101" pitchFamily="2" charset="-122"/>
                <a:sym typeface="+mn-ea"/>
              </a:rPr>
              <a:t> </a:t>
            </a:r>
            <a:r>
              <a:rPr lang="zh-CN" altLang="en-US">
                <a:latin typeface="宋体" panose="02010600030101010101" pitchFamily="2" charset="-122"/>
                <a:sym typeface="+mn-ea"/>
              </a:rPr>
              <a:t>第十一条明确</a:t>
            </a:r>
            <a:r>
              <a:rPr lang="en-US" altLang="zh-CN">
                <a:latin typeface="宋体" panose="02010600030101010101" pitchFamily="2" charset="-122"/>
                <a:sym typeface="+mn-ea"/>
              </a:rPr>
              <a:t> </a:t>
            </a:r>
            <a:r>
              <a:rPr lang="zh-CN" altLang="en-US" dirty="0">
                <a:latin typeface="方正楷体简体" panose="03000509000000000000" charset="-122"/>
                <a:ea typeface="方正楷体简体" panose="03000509000000000000" charset="-122"/>
                <a:sym typeface="+mn-ea"/>
              </a:rPr>
              <a:t>固定资产配置包括调剂、购置、建设、租赁、受赠等方式。能够通过调剂方式配置的，原则上不得购置。在去年年底，我们局在中央层面印发了《关于进一步提高中央行政事业单位国有资产管理效能</a:t>
            </a:r>
            <a:r>
              <a:rPr lang="en-US" altLang="zh-CN" dirty="0">
                <a:latin typeface="方正楷体简体" panose="03000509000000000000" charset="-122"/>
                <a:ea typeface="方正楷体简体" panose="03000509000000000000" charset="-122"/>
                <a:sym typeface="+mn-ea"/>
              </a:rPr>
              <a:t> </a:t>
            </a:r>
            <a:r>
              <a:rPr lang="zh-CN" altLang="en-US" dirty="0">
                <a:latin typeface="方正楷体简体" panose="03000509000000000000" charset="-122"/>
                <a:ea typeface="方正楷体简体" panose="03000509000000000000" charset="-122"/>
                <a:sym typeface="+mn-ea"/>
              </a:rPr>
              <a:t>坚持勤俭办一切事业的实施意见》，《实施意见》明确提出“新增的各类资产配置需求，首先应当通过单位内部调剂存量资产予以保障；内部无法调剂的，可通过中央行政事业单位公物仓进行跨部门、跨地区、跨层级的调剂予以保障”，近期局内在大力推进节约节俭工作，我们也根据中央行政事业单位公物仓的建设情况和有关工作要求，印发了《关于进一步用好公物仓平台</a:t>
            </a:r>
            <a:r>
              <a:rPr lang="en-US" altLang="zh-CN" dirty="0">
                <a:latin typeface="方正楷体简体" panose="03000509000000000000" charset="-122"/>
                <a:ea typeface="方正楷体简体" panose="03000509000000000000" charset="-122"/>
                <a:sym typeface="+mn-ea"/>
              </a:rPr>
              <a:t> </a:t>
            </a:r>
            <a:r>
              <a:rPr lang="zh-CN" altLang="en-US" dirty="0">
                <a:latin typeface="方正楷体简体" panose="03000509000000000000" charset="-122"/>
                <a:ea typeface="方正楷体简体" panose="03000509000000000000" charset="-122"/>
                <a:sym typeface="+mn-ea"/>
              </a:rPr>
              <a:t>做好资产盘活利用有关工作的通知》，为我局各事业单位、各企业均开通了账号，公物仓平台有点类似于一个二手交易平台，各单位可以通过公物仓来使闲置资产流动起来，我们有了解到北戴河前段时间通过公物仓向阜平调剂了近</a:t>
            </a:r>
            <a:r>
              <a:rPr lang="en-US" altLang="zh-CN" dirty="0">
                <a:latin typeface="方正楷体简体" panose="03000509000000000000" charset="-122"/>
                <a:ea typeface="方正楷体简体" panose="03000509000000000000" charset="-122"/>
                <a:sym typeface="+mn-ea"/>
              </a:rPr>
              <a:t>500</a:t>
            </a:r>
            <a:r>
              <a:rPr lang="zh-CN" altLang="en-US" dirty="0">
                <a:latin typeface="方正楷体简体" panose="03000509000000000000" charset="-122"/>
                <a:ea typeface="方正楷体简体" panose="03000509000000000000" charset="-122"/>
                <a:sym typeface="+mn-ea"/>
              </a:rPr>
              <a:t>件资产，局机关也通过公物仓向国家矿山安全监察局、故宫、阜平调拨了四百多件资产，有效推进了资产的盘活利用工作，希望其他单位也能加大工作推进力度，积极联系，主动调剂，做好相关工作。</a:t>
            </a:r>
            <a:endParaRPr lang="zh-CN" altLang="en-US" dirty="0">
              <a:latin typeface="方正楷体简体" panose="03000509000000000000" charset="-122"/>
              <a:ea typeface="方正楷体简体" panose="03000509000000000000" charset="-122"/>
              <a:sym typeface="+mn-ea"/>
            </a:endParaRPr>
          </a:p>
        </p:txBody>
      </p:sp>
      <p:sp>
        <p:nvSpPr>
          <p:cNvPr id="4" name="灯片编号占位符 3"/>
          <p:cNvSpPr>
            <a:spLocks noGrp="true"/>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true"/>
          </p:cNvSpPr>
          <p:nvPr>
            <p:ph type="ctrTitle"/>
          </p:nvPr>
        </p:nvSpPr>
        <p:spPr>
          <a:xfrm>
            <a:off x="1285862" y="1122363"/>
            <a:ext cx="7715169"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true"/>
          </p:cNvSpPr>
          <p:nvPr>
            <p:ph type="subTitle" idx="1"/>
          </p:nvPr>
        </p:nvSpPr>
        <p:spPr>
          <a:xfrm>
            <a:off x="1285862" y="3602038"/>
            <a:ext cx="771516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5" name="页脚占位符 4"/>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6" name="灯片编号占位符 5"/>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竖排文字占位符 2"/>
          <p:cNvSpPr>
            <a:spLocks noGrp="true"/>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5" name="页脚占位符 4"/>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6" name="灯片编号占位符 5"/>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7361558" y="365125"/>
            <a:ext cx="2218111" cy="5811838"/>
          </a:xfrm>
        </p:spPr>
        <p:txBody>
          <a:bodyPr vert="eaVert"/>
          <a:lstStyle/>
          <a:p>
            <a:r>
              <a:rPr lang="zh-CN" altLang="en-US"/>
              <a:t>单击此处编辑母版标题样式</a:t>
            </a:r>
            <a:endParaRPr lang="zh-CN" altLang="en-US"/>
          </a:p>
        </p:txBody>
      </p:sp>
      <p:sp>
        <p:nvSpPr>
          <p:cNvPr id="3" name="竖排文字占位符 2"/>
          <p:cNvSpPr>
            <a:spLocks noGrp="true"/>
          </p:cNvSpPr>
          <p:nvPr>
            <p:ph type="body" orient="vert" idx="1"/>
          </p:nvPr>
        </p:nvSpPr>
        <p:spPr>
          <a:xfrm>
            <a:off x="707225" y="365125"/>
            <a:ext cx="652574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5" name="页脚占位符 4"/>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6" name="灯片编号占位符 5"/>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5" name="页脚占位符 4"/>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6" name="灯片编号占位符 5"/>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true"/>
          </p:cNvSpPr>
          <p:nvPr>
            <p:ph type="title"/>
          </p:nvPr>
        </p:nvSpPr>
        <p:spPr>
          <a:xfrm>
            <a:off x="701866" y="1709740"/>
            <a:ext cx="8872445"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true"/>
          </p:cNvSpPr>
          <p:nvPr>
            <p:ph type="body" idx="1"/>
          </p:nvPr>
        </p:nvSpPr>
        <p:spPr>
          <a:xfrm>
            <a:off x="701866" y="4589465"/>
            <a:ext cx="887244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5" name="页脚占位符 4"/>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6" name="灯片编号占位符 5"/>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smtClean="0"/>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内容占位符 2"/>
          <p:cNvSpPr>
            <a:spLocks noGrp="true"/>
          </p:cNvSpPr>
          <p:nvPr>
            <p:ph sz="half" idx="1"/>
          </p:nvPr>
        </p:nvSpPr>
        <p:spPr>
          <a:xfrm>
            <a:off x="707225" y="1825625"/>
            <a:ext cx="437193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true"/>
          </p:cNvSpPr>
          <p:nvPr>
            <p:ph sz="half" idx="2"/>
          </p:nvPr>
        </p:nvSpPr>
        <p:spPr>
          <a:xfrm>
            <a:off x="5207740" y="1825625"/>
            <a:ext cx="437193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6" name="页脚占位符 5"/>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7" name="灯片编号占位符 6"/>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2016324" y="4800605"/>
            <a:ext cx="6172200" cy="566740"/>
          </a:xfrm>
          <a:prstGeom prst="rect">
            <a:avLst/>
          </a:prstGeom>
        </p:spPr>
        <p:txBody>
          <a:bodyPr lIns="72545" tIns="36273" rIns="72545" bIns="36273" anchor="b"/>
          <a:lstStyle>
            <a:lvl1pPr algn="l">
              <a:defRPr sz="2140" b="1"/>
            </a:lvl1pPr>
          </a:lstStyle>
          <a:p>
            <a:r>
              <a:rPr lang="zh-CN" altLang="en-US" smtClean="0"/>
              <a:t>单击此处编辑母版标题样式</a:t>
            </a:r>
            <a:endParaRPr lang="zh-CN" altLang="en-US"/>
          </a:p>
        </p:txBody>
      </p:sp>
      <p:sp>
        <p:nvSpPr>
          <p:cNvPr id="3" name="图片占位符 2"/>
          <p:cNvSpPr>
            <a:spLocks noGrp="true"/>
          </p:cNvSpPr>
          <p:nvPr>
            <p:ph type="pic" idx="1"/>
          </p:nvPr>
        </p:nvSpPr>
        <p:spPr>
          <a:xfrm>
            <a:off x="2016324" y="612775"/>
            <a:ext cx="6172200" cy="4114800"/>
          </a:xfrm>
          <a:prstGeom prst="rect">
            <a:avLst/>
          </a:prstGeom>
        </p:spPr>
        <p:txBody>
          <a:bodyPr lIns="72545" tIns="36273" rIns="72545" bIns="36273"/>
          <a:lstStyle>
            <a:lvl1pPr marL="0" indent="0">
              <a:buNone/>
              <a:defRPr sz="3265"/>
            </a:lvl1pPr>
            <a:lvl2pPr marL="477520" indent="0">
              <a:buNone/>
              <a:defRPr sz="2925"/>
            </a:lvl2pPr>
            <a:lvl3pPr marL="954405" indent="0">
              <a:buNone/>
              <a:defRPr sz="2475"/>
            </a:lvl3pPr>
            <a:lvl4pPr marL="1430655" indent="0">
              <a:buNone/>
              <a:defRPr sz="2140"/>
            </a:lvl4pPr>
            <a:lvl5pPr marL="1908175" indent="0">
              <a:buNone/>
              <a:defRPr sz="2140"/>
            </a:lvl5pPr>
            <a:lvl6pPr marL="2385060" indent="0">
              <a:buNone/>
              <a:defRPr sz="2140"/>
            </a:lvl6pPr>
            <a:lvl7pPr marL="2862580" indent="0">
              <a:buNone/>
              <a:defRPr sz="2140"/>
            </a:lvl7pPr>
            <a:lvl8pPr marL="3338830" indent="0">
              <a:buNone/>
              <a:defRPr sz="2140"/>
            </a:lvl8pPr>
            <a:lvl9pPr marL="3816350" indent="0">
              <a:buNone/>
              <a:defRPr sz="2140"/>
            </a:lvl9pPr>
          </a:lstStyle>
          <a:p>
            <a:pPr lvl="0"/>
            <a:endParaRPr lang="zh-CN" altLang="en-US" noProof="0" smtClean="0"/>
          </a:p>
        </p:txBody>
      </p:sp>
      <p:sp>
        <p:nvSpPr>
          <p:cNvPr id="4" name="文本占位符 3"/>
          <p:cNvSpPr>
            <a:spLocks noGrp="true"/>
          </p:cNvSpPr>
          <p:nvPr>
            <p:ph type="body" sz="half" idx="2"/>
          </p:nvPr>
        </p:nvSpPr>
        <p:spPr>
          <a:xfrm>
            <a:off x="2016324" y="5367345"/>
            <a:ext cx="6172200" cy="804860"/>
          </a:xfrm>
          <a:prstGeom prst="rect">
            <a:avLst/>
          </a:prstGeom>
        </p:spPr>
        <p:txBody>
          <a:bodyPr lIns="72545" tIns="36273" rIns="72545" bIns="36273"/>
          <a:lstStyle>
            <a:lvl1pPr marL="0" indent="0">
              <a:buNone/>
              <a:defRPr sz="1465"/>
            </a:lvl1pPr>
            <a:lvl2pPr marL="477520" indent="0">
              <a:buNone/>
              <a:defRPr sz="1240"/>
            </a:lvl2pPr>
            <a:lvl3pPr marL="954405" indent="0">
              <a:buNone/>
              <a:defRPr sz="1125"/>
            </a:lvl3pPr>
            <a:lvl4pPr marL="1430655" indent="0">
              <a:buNone/>
              <a:defRPr sz="900"/>
            </a:lvl4pPr>
            <a:lvl5pPr marL="1908175" indent="0">
              <a:buNone/>
              <a:defRPr sz="900"/>
            </a:lvl5pPr>
            <a:lvl6pPr marL="2385060" indent="0">
              <a:buNone/>
              <a:defRPr sz="900"/>
            </a:lvl6pPr>
            <a:lvl7pPr marL="2862580" indent="0">
              <a:buNone/>
              <a:defRPr sz="900"/>
            </a:lvl7pPr>
            <a:lvl8pPr marL="3338830" indent="0">
              <a:buNone/>
              <a:defRPr sz="900"/>
            </a:lvl8pPr>
            <a:lvl9pPr marL="3816350" indent="0">
              <a:buNone/>
              <a:defRPr sz="9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true"/>
          </p:cNvSpPr>
          <p:nvPr>
            <p:ph type="title"/>
          </p:nvPr>
        </p:nvSpPr>
        <p:spPr>
          <a:xfrm>
            <a:off x="527255" y="116419"/>
            <a:ext cx="9232505" cy="648607"/>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true"/>
          </p:cNvSpPr>
          <p:nvPr>
            <p:ph type="body" orient="vert" idx="1"/>
          </p:nvPr>
        </p:nvSpPr>
        <p:spPr>
          <a:xfrm>
            <a:off x="527255" y="981227"/>
            <a:ext cx="9232505" cy="5373309"/>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true"/>
          </p:cNvSpPr>
          <p:nvPr>
            <p:ph type="title" orient="vert"/>
          </p:nvPr>
        </p:nvSpPr>
        <p:spPr>
          <a:xfrm>
            <a:off x="7452718" y="115896"/>
            <a:ext cx="2307431" cy="6238875"/>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true"/>
          </p:cNvSpPr>
          <p:nvPr>
            <p:ph type="body" orient="vert" idx="1"/>
          </p:nvPr>
        </p:nvSpPr>
        <p:spPr>
          <a:xfrm>
            <a:off x="526858" y="115896"/>
            <a:ext cx="6754416" cy="6238875"/>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true"/>
          </p:cNvSpPr>
          <p:nvPr>
            <p:ph type="title"/>
          </p:nvPr>
        </p:nvSpPr>
        <p:spPr>
          <a:xfrm>
            <a:off x="708563" y="365127"/>
            <a:ext cx="8872445" cy="1325563"/>
          </a:xfrm>
        </p:spPr>
        <p:txBody>
          <a:bodyPr/>
          <a:lstStyle/>
          <a:p>
            <a:r>
              <a:rPr lang="zh-CN" altLang="en-US"/>
              <a:t>单击此处编辑母版标题样式</a:t>
            </a:r>
            <a:endParaRPr lang="zh-CN" altLang="en-US"/>
          </a:p>
        </p:txBody>
      </p:sp>
      <p:sp>
        <p:nvSpPr>
          <p:cNvPr id="3" name="文本占位符 2"/>
          <p:cNvSpPr>
            <a:spLocks noGrp="true"/>
          </p:cNvSpPr>
          <p:nvPr>
            <p:ph type="body" idx="1"/>
          </p:nvPr>
        </p:nvSpPr>
        <p:spPr>
          <a:xfrm>
            <a:off x="1001330" y="1778438"/>
            <a:ext cx="4112036" cy="823912"/>
          </a:xfrm>
        </p:spPr>
        <p:txBody>
          <a:bodyPr anchor="ctr" anchorCtr="false"/>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true"/>
          </p:cNvSpPr>
          <p:nvPr>
            <p:ph sz="half" idx="2"/>
          </p:nvPr>
        </p:nvSpPr>
        <p:spPr>
          <a:xfrm>
            <a:off x="1001330" y="2665379"/>
            <a:ext cx="411203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true"/>
          </p:cNvSpPr>
          <p:nvPr>
            <p:ph type="body" sz="quarter" idx="3"/>
          </p:nvPr>
        </p:nvSpPr>
        <p:spPr>
          <a:xfrm>
            <a:off x="5279237" y="1778438"/>
            <a:ext cx="4132287" cy="823912"/>
          </a:xfrm>
        </p:spPr>
        <p:txBody>
          <a:bodyPr anchor="ctr" anchorCtr="false"/>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true"/>
          </p:cNvSpPr>
          <p:nvPr>
            <p:ph sz="quarter" idx="4"/>
          </p:nvPr>
        </p:nvSpPr>
        <p:spPr>
          <a:xfrm>
            <a:off x="5279237" y="2665379"/>
            <a:ext cx="4132287"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8" name="页脚占位符 7"/>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9" name="灯片编号占位符 8"/>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true"/>
          </p:cNvSpPr>
          <p:nvPr>
            <p:ph type="title"/>
          </p:nvPr>
        </p:nvSpPr>
        <p:spPr/>
        <p:txBody>
          <a:bodyPr/>
          <a:lstStyle/>
          <a:p>
            <a:r>
              <a:rPr lang="zh-CN" altLang="en-US"/>
              <a:t>单击此处编辑母版标题样式</a:t>
            </a:r>
            <a:endParaRPr lang="zh-CN" altLang="en-US"/>
          </a:p>
        </p:txBody>
      </p:sp>
      <p:sp>
        <p:nvSpPr>
          <p:cNvPr id="3" name="日期占位符 2"/>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4" name="页脚占位符 3"/>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5" name="灯片编号占位符 4"/>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3" name="页脚占位符 2"/>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4" name="灯片编号占位符 3"/>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708565" y="457200"/>
            <a:ext cx="3317790"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true"/>
          </p:cNvSpPr>
          <p:nvPr>
            <p:ph idx="1"/>
          </p:nvPr>
        </p:nvSpPr>
        <p:spPr>
          <a:xfrm>
            <a:off x="4373270" y="987427"/>
            <a:ext cx="520774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true"/>
          </p:cNvSpPr>
          <p:nvPr>
            <p:ph type="body" sz="half" idx="2"/>
          </p:nvPr>
        </p:nvSpPr>
        <p:spPr>
          <a:xfrm>
            <a:off x="708565" y="2057400"/>
            <a:ext cx="331779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6" name="页脚占位符 5"/>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7" name="灯片编号占位符 6"/>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true"/>
          </p:cNvSpPr>
          <p:nvPr>
            <p:ph type="title"/>
          </p:nvPr>
        </p:nvSpPr>
        <p:spPr>
          <a:xfrm>
            <a:off x="708564" y="457200"/>
            <a:ext cx="3514476"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true"/>
          </p:cNvSpPr>
          <p:nvPr>
            <p:ph type="pic" idx="1"/>
          </p:nvPr>
        </p:nvSpPr>
        <p:spPr>
          <a:xfrm>
            <a:off x="4373270" y="457201"/>
            <a:ext cx="520774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true"/>
          </p:cNvSpPr>
          <p:nvPr>
            <p:ph type="body" sz="half" idx="2"/>
          </p:nvPr>
        </p:nvSpPr>
        <p:spPr>
          <a:xfrm>
            <a:off x="708564" y="2057400"/>
            <a:ext cx="3514476"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true"/>
          </p:cNvSpPr>
          <p:nvPr>
            <p:ph type="dt" sz="half" idx="10"/>
          </p:nvPr>
        </p:nvSpPr>
        <p:spPr/>
        <p:txBody>
          <a:body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6" name="页脚占位符 5"/>
          <p:cNvSpPr>
            <a:spLocks noGrp="true"/>
          </p:cNvSpPr>
          <p:nvPr>
            <p:ph type="ftr" sz="quarter" idx="11"/>
          </p:nvPr>
        </p:nvSpPr>
        <p:spPr/>
        <p:txBody>
          <a:bodyPr/>
          <a:lstStyle/>
          <a:p>
            <a:pPr lvl="0" eaLnBrk="1" hangingPunct="1"/>
            <a:endParaRPr lang="zh-CN" altLang="en-US" dirty="0">
              <a:latin typeface="Arial" panose="020B0604020202090204" charset="-122"/>
            </a:endParaRPr>
          </a:p>
        </p:txBody>
      </p:sp>
      <p:sp>
        <p:nvSpPr>
          <p:cNvPr id="7" name="灯片编号占位符 6"/>
          <p:cNvSpPr>
            <a:spLocks noGrp="true"/>
          </p:cNvSpPr>
          <p:nvPr>
            <p:ph type="sldNum" sz="quarter" idx="12"/>
          </p:nvPr>
        </p:nvSpPr>
        <p:spPr/>
        <p:txBody>
          <a:body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9" Type="http://schemas.openxmlformats.org/officeDocument/2006/relationships/theme" Target="../theme/theme1.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 Type="http://schemas.openxmlformats.org/officeDocument/2006/relationships/slideLayout" Target="../slideLayouts/slideLayout40.xml"/><Relationship Id="rId11" Type="http://schemas.openxmlformats.org/officeDocument/2006/relationships/theme" Target="../theme/theme2.xml"/><Relationship Id="rId10" Type="http://schemas.openxmlformats.org/officeDocument/2006/relationships/image" Target="../media/image1.jpeg"/><Relationship Id="rId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占位符 1"/>
          <p:cNvSpPr>
            <a:spLocks noGrp="true"/>
          </p:cNvSpPr>
          <p:nvPr>
            <p:ph type="title"/>
          </p:nvPr>
        </p:nvSpPr>
        <p:spPr>
          <a:xfrm>
            <a:off x="707224" y="365127"/>
            <a:ext cx="8872445" cy="1325563"/>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2"/>
          <p:cNvSpPr>
            <a:spLocks noGrp="true"/>
          </p:cNvSpPr>
          <p:nvPr>
            <p:ph type="body" idx="1"/>
          </p:nvPr>
        </p:nvSpPr>
        <p:spPr>
          <a:xfrm>
            <a:off x="707224" y="1825625"/>
            <a:ext cx="8872445"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028" name="日期占位符 3"/>
          <p:cNvSpPr>
            <a:spLocks noGrp="true"/>
          </p:cNvSpPr>
          <p:nvPr>
            <p:ph type="dt" sz="half" idx="2"/>
          </p:nvPr>
        </p:nvSpPr>
        <p:spPr>
          <a:xfrm>
            <a:off x="707225" y="6356352"/>
            <a:ext cx="2314551" cy="365125"/>
          </a:xfrm>
          <a:prstGeom prst="rect">
            <a:avLst/>
          </a:prstGeom>
          <a:noFill/>
          <a:ln w="9525">
            <a:noFill/>
          </a:ln>
        </p:spPr>
        <p:txBody>
          <a:bodyPr anchor="ctr"/>
          <a:lstStyle>
            <a:lvl1pPr>
              <a:defRPr sz="1200">
                <a:solidFill>
                  <a:srgbClr val="898989"/>
                </a:solidFill>
              </a:defRPr>
            </a:lvl1pPr>
          </a:lstStyle>
          <a:p>
            <a:pPr lvl="0" eaLnBrk="1" hangingPunct="1"/>
            <a:fld id="{BB962C8B-B14F-4D97-AF65-F5344CB8AC3E}" type="datetime1">
              <a:rPr lang="zh-CN" altLang="en-US" dirty="0">
                <a:latin typeface="Arial" panose="020B0604020202090204" charset="-122"/>
              </a:rPr>
            </a:fld>
            <a:endParaRPr lang="zh-CN" altLang="en-US" dirty="0">
              <a:latin typeface="Arial" panose="020B0604020202090204" charset="-122"/>
            </a:endParaRPr>
          </a:p>
        </p:txBody>
      </p:sp>
      <p:sp>
        <p:nvSpPr>
          <p:cNvPr id="1029" name="页脚占位符 4"/>
          <p:cNvSpPr>
            <a:spLocks noGrp="true"/>
          </p:cNvSpPr>
          <p:nvPr>
            <p:ph type="ftr" sz="quarter" idx="3"/>
          </p:nvPr>
        </p:nvSpPr>
        <p:spPr>
          <a:xfrm>
            <a:off x="3407534" y="6356352"/>
            <a:ext cx="3471827" cy="365125"/>
          </a:xfrm>
          <a:prstGeom prst="rect">
            <a:avLst/>
          </a:prstGeom>
          <a:noFill/>
          <a:ln w="9525">
            <a:noFill/>
          </a:ln>
        </p:spPr>
        <p:txBody>
          <a:bodyPr anchor="ctr"/>
          <a:lstStyle>
            <a:lvl1pPr algn="ctr">
              <a:defRPr sz="1200">
                <a:solidFill>
                  <a:srgbClr val="898989"/>
                </a:solidFill>
              </a:defRPr>
            </a:lvl1pPr>
          </a:lstStyle>
          <a:p>
            <a:pPr lvl="0" eaLnBrk="1" hangingPunct="1"/>
            <a:endParaRPr lang="zh-CN" altLang="en-US" dirty="0">
              <a:latin typeface="Arial" panose="020B0604020202090204" charset="-122"/>
            </a:endParaRPr>
          </a:p>
        </p:txBody>
      </p:sp>
      <p:sp>
        <p:nvSpPr>
          <p:cNvPr id="1030" name="灯片编号占位符 5"/>
          <p:cNvSpPr>
            <a:spLocks noGrp="true"/>
          </p:cNvSpPr>
          <p:nvPr>
            <p:ph type="sldNum" sz="quarter" idx="4"/>
          </p:nvPr>
        </p:nvSpPr>
        <p:spPr>
          <a:xfrm>
            <a:off x="7265118" y="6356352"/>
            <a:ext cx="2314551" cy="365125"/>
          </a:xfrm>
          <a:prstGeom prst="rect">
            <a:avLst/>
          </a:prstGeom>
          <a:noFill/>
          <a:ln w="9525">
            <a:noFill/>
          </a:ln>
        </p:spPr>
        <p:txBody>
          <a:bodyPr anchor="ctr"/>
          <a:lstStyle>
            <a:lvl1pPr algn="r">
              <a:defRPr sz="1200">
                <a:solidFill>
                  <a:srgbClr val="898989"/>
                </a:solidFill>
              </a:defRPr>
            </a:lvl1pPr>
          </a:lstStyle>
          <a:p>
            <a:pPr lvl="0" eaLnBrk="1" hangingPunct="1"/>
            <a:fld id="{9A0DB2DC-4C9A-4742-B13C-FB6460FD3503}" type="slidenum">
              <a:rPr lang="zh-CN" altLang="en-US" dirty="0">
                <a:latin typeface="Arial" panose="020B0604020202090204" charset="-122"/>
              </a:rPr>
            </a:fld>
            <a:endParaRPr lang="zh-CN" altLang="en-US" dirty="0">
              <a:latin typeface="Arial" panose="020B060402020209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hf sldNum="0" hdr="0" ftr="0" dt="0"/>
  <p:txStyles>
    <p:titleStyle>
      <a:lvl1pPr marL="914400" lvl="0" indent="-914400" algn="l" defTabSz="914400" eaLnBrk="0" fontAlgn="base" latinLnBrk="0" hangingPunct="0">
        <a:lnSpc>
          <a:spcPct val="90000"/>
        </a:lnSpc>
        <a:spcBef>
          <a:spcPct val="0"/>
        </a:spcBef>
        <a:spcAft>
          <a:spcPct val="0"/>
        </a:spcAft>
        <a:buNone/>
        <a:defRPr sz="4400" b="0" i="0" u="none" kern="1200" baseline="0">
          <a:solidFill>
            <a:schemeClr val="tx1"/>
          </a:solidFill>
          <a:latin typeface="+mj-lt"/>
          <a:ea typeface="+mj-ea"/>
          <a:cs typeface="+mj-cs"/>
          <a:sym typeface="等线 Light" pitchFamily="2" charset="-122"/>
        </a:defRPr>
      </a:lvl1pPr>
    </p:titleStyle>
    <p:body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b="0" i="0" u="none" kern="1200" baseline="0">
          <a:solidFill>
            <a:schemeClr val="tx1"/>
          </a:solidFill>
          <a:latin typeface="+mn-lt"/>
          <a:ea typeface="+mn-ea"/>
          <a:cs typeface="+mn-cs"/>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mn-lt"/>
          <a:ea typeface="+mn-ea"/>
          <a:cs typeface="+mn-cs"/>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mn-lt"/>
          <a:ea typeface="+mn-ea"/>
          <a:cs typeface="+mn-cs"/>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mn-lt"/>
          <a:ea typeface="+mn-ea"/>
          <a:cs typeface="+mn-cs"/>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mn-lt"/>
          <a:ea typeface="+mn-ea"/>
          <a:cs typeface="+mn-cs"/>
          <a:sym typeface="等线" pitchFamily="2" charset="-122"/>
        </a:defRPr>
      </a:lvl5pPr>
      <a:lvl6pPr marL="2514600" lvl="5"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mn-lt"/>
          <a:ea typeface="+mn-ea"/>
          <a:cs typeface="+mn-cs"/>
          <a:sym typeface="等线" pitchFamily="2" charset="-122"/>
        </a:defRPr>
      </a:lvl6pPr>
      <a:lvl7pPr marL="2971800" lvl="6"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mn-lt"/>
          <a:ea typeface="+mn-ea"/>
          <a:cs typeface="+mn-cs"/>
          <a:sym typeface="等线" pitchFamily="2" charset="-122"/>
        </a:defRPr>
      </a:lvl7pPr>
      <a:lvl8pPr marL="3429000" lvl="7"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mn-lt"/>
          <a:ea typeface="+mn-ea"/>
          <a:cs typeface="+mn-cs"/>
          <a:sym typeface="等线" pitchFamily="2" charset="-122"/>
        </a:defRPr>
      </a:lvl8pPr>
      <a:lvl9pPr marL="3886200" lvl="8"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mn-lt"/>
          <a:ea typeface="+mn-ea"/>
          <a:cs typeface="+mn-cs"/>
          <a:sym typeface="等线" pitchFamily="2" charset="-122"/>
        </a:defRPr>
      </a:lvl9pPr>
    </p:bodyStyle>
    <p:otherStyle>
      <a:lvl1pPr marL="0" lvl="0" indent="0" algn="l" defTabSz="914400" eaLnBrk="0" fontAlgn="base" latinLnBrk="0" hangingPunct="0">
        <a:lnSpc>
          <a:spcPct val="100000"/>
        </a:lnSpc>
        <a:spcBef>
          <a:spcPct val="0"/>
        </a:spcBef>
        <a:spcAft>
          <a:spcPct val="0"/>
        </a:spcAft>
        <a:buFont typeface="Arial" panose="020B0604020202090204" charset="-122"/>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2pPr>
      <a:lvl3pPr marL="914400" lvl="2"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3pPr>
      <a:lvl4pPr marL="1371600" lvl="3"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4pPr>
      <a:lvl5pPr marL="1828800" lvl="4"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5pPr>
      <a:lvl6pPr marL="2286000" lvl="5"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6pPr>
      <a:lvl7pPr marL="2743200" lvl="6"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7pPr>
      <a:lvl8pPr marL="3200400" lvl="7"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8pPr>
      <a:lvl9pPr marL="3657600" lvl="8" indent="0" algn="l" defTabSz="914400" eaLnBrk="0" fontAlgn="base" latinLnBrk="0" hangingPunct="0">
        <a:lnSpc>
          <a:spcPct val="100000"/>
        </a:lnSpc>
        <a:spcBef>
          <a:spcPct val="0"/>
        </a:spcBef>
        <a:spcAft>
          <a:spcPct val="0"/>
        </a:spcAft>
        <a:buFont typeface="Arial" panose="020B0604020202090204" charset="-122"/>
        <a:buNone/>
        <a:defRPr b="0" i="0" u="none" kern="1200" baseline="0">
          <a:solidFill>
            <a:schemeClr val="tx1"/>
          </a:solidFill>
          <a:latin typeface="Arial" panose="020B0604020202090204" charset="-122"/>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true">
          <a:blip r:embed="rId10">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true"/>
        </p:nvSpPr>
        <p:spPr>
          <a:xfrm>
            <a:off x="197235" y="202737"/>
            <a:ext cx="419243" cy="4968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
          </a:p>
        </p:txBody>
      </p:sp>
      <p:sp>
        <p:nvSpPr>
          <p:cNvPr id="6" name="矩形 5"/>
          <p:cNvSpPr/>
          <p:nvPr userDrawn="true"/>
        </p:nvSpPr>
        <p:spPr>
          <a:xfrm>
            <a:off x="403794" y="469159"/>
            <a:ext cx="279495" cy="33125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
          </a:p>
        </p:txBody>
      </p:sp>
      <p:cxnSp>
        <p:nvCxnSpPr>
          <p:cNvPr id="8" name="直接连接符 46"/>
          <p:cNvCxnSpPr>
            <a:cxnSpLocks noChangeShapeType="true"/>
          </p:cNvCxnSpPr>
          <p:nvPr userDrawn="true"/>
        </p:nvCxnSpPr>
        <p:spPr bwMode="auto">
          <a:xfrm flipH="true">
            <a:off x="721521" y="872068"/>
            <a:ext cx="9395675" cy="0"/>
          </a:xfrm>
          <a:prstGeom prst="line">
            <a:avLst/>
          </a:prstGeom>
          <a:noFill/>
          <a:ln w="9525" cmpd="sng">
            <a:solidFill>
              <a:srgbClr val="4D4948"/>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true"/>
      <p:bldP spid="6" grpId="0" bldLvl="0" animBg="true"/>
    </p:bldLst>
  </p:timing>
  <p:txStyles>
    <p:titleStyle>
      <a:lvl1pPr algn="l" rtl="0" eaLnBrk="0" fontAlgn="base" hangingPunct="0">
        <a:spcBef>
          <a:spcPct val="0"/>
        </a:spcBef>
        <a:spcAft>
          <a:spcPct val="0"/>
        </a:spcAft>
        <a:defRPr sz="2925"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80604020202020204" pitchFamily="34" charset="0"/>
          <a:ea typeface="微软雅黑" charset="-122"/>
          <a:cs typeface="宋体" panose="02010600030101010101" pitchFamily="2" charset="-122"/>
        </a:defRPr>
      </a:lvl9pPr>
    </p:titleStyle>
    <p:bodyStyle>
      <a:lvl1pPr marL="188595" indent="-188595" algn="l" rtl="0" eaLnBrk="0" fontAlgn="ctr" hangingPunct="0">
        <a:lnSpc>
          <a:spcPct val="120000"/>
        </a:lnSpc>
        <a:spcBef>
          <a:spcPts val="110"/>
        </a:spcBef>
        <a:spcAft>
          <a:spcPct val="0"/>
        </a:spcAft>
        <a:buClr>
          <a:schemeClr val="accent1"/>
        </a:buClr>
        <a:buSzPct val="60000"/>
        <a:buFont typeface="Wingdings" panose="05000000000000000000" pitchFamily="2" charset="2"/>
        <a:buChar char="l"/>
        <a:defRPr sz="2140" b="1">
          <a:solidFill>
            <a:schemeClr val="tx1"/>
          </a:solidFill>
          <a:latin typeface="+mn-lt"/>
          <a:ea typeface="+mn-ea"/>
          <a:cs typeface="+mn-cs"/>
        </a:defRPr>
      </a:lvl1pPr>
      <a:lvl2pPr marL="563880" indent="-188595" algn="l" rtl="0" eaLnBrk="0" fontAlgn="ctr" hangingPunct="0">
        <a:lnSpc>
          <a:spcPct val="120000"/>
        </a:lnSpc>
        <a:spcBef>
          <a:spcPts val="11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933450" indent="-181610" algn="l" rtl="0" eaLnBrk="0" fontAlgn="ctr" hangingPunct="0">
        <a:lnSpc>
          <a:spcPct val="120000"/>
        </a:lnSpc>
        <a:spcBef>
          <a:spcPts val="110"/>
        </a:spcBef>
        <a:spcAft>
          <a:spcPct val="0"/>
        </a:spcAft>
        <a:buClr>
          <a:schemeClr val="accent1"/>
        </a:buClr>
        <a:buSzPct val="60000"/>
        <a:buFont typeface="Wingdings" panose="05000000000000000000" pitchFamily="2" charset="2"/>
        <a:buChar char="l"/>
        <a:defRPr sz="1575">
          <a:solidFill>
            <a:schemeClr val="tx1"/>
          </a:solidFill>
          <a:latin typeface="+mn-lt"/>
          <a:ea typeface="+mn-ea"/>
          <a:cs typeface="+mn-cs"/>
        </a:defRPr>
      </a:lvl3pPr>
      <a:lvl4pPr marL="1309370" indent="-188595" algn="l" rtl="0" eaLnBrk="0" fontAlgn="ctr" hangingPunct="0">
        <a:lnSpc>
          <a:spcPct val="120000"/>
        </a:lnSpc>
        <a:spcBef>
          <a:spcPts val="110"/>
        </a:spcBef>
        <a:spcAft>
          <a:spcPct val="0"/>
        </a:spcAft>
        <a:buClr>
          <a:schemeClr val="accent1"/>
        </a:buClr>
        <a:buSzPct val="60000"/>
        <a:buFont typeface="Wingdings" panose="05000000000000000000" pitchFamily="2" charset="2"/>
        <a:buChar char="l"/>
        <a:defRPr sz="1465">
          <a:solidFill>
            <a:schemeClr val="tx1"/>
          </a:solidFill>
          <a:latin typeface="+mn-lt"/>
          <a:ea typeface="+mn-ea"/>
          <a:cs typeface="+mn-cs"/>
        </a:defRPr>
      </a:lvl4pPr>
      <a:lvl5pPr marL="1689100" indent="-191135" algn="l" rtl="0" eaLnBrk="0" fontAlgn="ctr" hangingPunct="0">
        <a:lnSpc>
          <a:spcPct val="120000"/>
        </a:lnSpc>
        <a:spcBef>
          <a:spcPts val="110"/>
        </a:spcBef>
        <a:spcAft>
          <a:spcPct val="0"/>
        </a:spcAft>
        <a:buClr>
          <a:schemeClr val="accent1"/>
        </a:buClr>
        <a:buSzPct val="60000"/>
        <a:buFont typeface="Wingdings" panose="05000000000000000000" pitchFamily="2" charset="2"/>
        <a:buChar char="l"/>
        <a:defRPr sz="1240">
          <a:solidFill>
            <a:schemeClr val="tx1"/>
          </a:solidFill>
          <a:latin typeface="+mn-lt"/>
          <a:ea typeface="+mn-ea"/>
          <a:cs typeface="+mn-cs"/>
        </a:defRPr>
      </a:lvl5pPr>
      <a:lvl6pPr marL="2166620" indent="-192405" algn="l" rtl="0" fontAlgn="ctr">
        <a:lnSpc>
          <a:spcPct val="120000"/>
        </a:lnSpc>
        <a:spcBef>
          <a:spcPts val="110"/>
        </a:spcBef>
        <a:spcAft>
          <a:spcPct val="0"/>
        </a:spcAft>
        <a:buClr>
          <a:schemeClr val="accent1"/>
        </a:buClr>
        <a:buSzPct val="60000"/>
        <a:buFont typeface="Wingdings" panose="05000000000000000000" pitchFamily="2" charset="2"/>
        <a:buChar char="l"/>
        <a:defRPr sz="1240">
          <a:solidFill>
            <a:schemeClr val="tx1"/>
          </a:solidFill>
          <a:latin typeface="+mn-lt"/>
          <a:ea typeface="+mn-ea"/>
          <a:cs typeface="+mn-cs"/>
        </a:defRPr>
      </a:lvl6pPr>
      <a:lvl7pPr marL="2644140" indent="-192405" algn="l" rtl="0" fontAlgn="ctr">
        <a:lnSpc>
          <a:spcPct val="120000"/>
        </a:lnSpc>
        <a:spcBef>
          <a:spcPts val="110"/>
        </a:spcBef>
        <a:spcAft>
          <a:spcPct val="0"/>
        </a:spcAft>
        <a:buClr>
          <a:schemeClr val="accent1"/>
        </a:buClr>
        <a:buSzPct val="60000"/>
        <a:buFont typeface="Wingdings" panose="05000000000000000000" pitchFamily="2" charset="2"/>
        <a:buChar char="l"/>
        <a:defRPr sz="1240">
          <a:solidFill>
            <a:schemeClr val="tx1"/>
          </a:solidFill>
          <a:latin typeface="+mn-lt"/>
          <a:ea typeface="+mn-ea"/>
          <a:cs typeface="+mn-cs"/>
        </a:defRPr>
      </a:lvl7pPr>
      <a:lvl8pPr marL="3120390" indent="-192405" algn="l" rtl="0" fontAlgn="ctr">
        <a:lnSpc>
          <a:spcPct val="120000"/>
        </a:lnSpc>
        <a:spcBef>
          <a:spcPts val="110"/>
        </a:spcBef>
        <a:spcAft>
          <a:spcPct val="0"/>
        </a:spcAft>
        <a:buClr>
          <a:schemeClr val="accent1"/>
        </a:buClr>
        <a:buSzPct val="60000"/>
        <a:buFont typeface="Wingdings" panose="05000000000000000000" pitchFamily="2" charset="2"/>
        <a:buChar char="l"/>
        <a:defRPr sz="1240">
          <a:solidFill>
            <a:schemeClr val="tx1"/>
          </a:solidFill>
          <a:latin typeface="+mn-lt"/>
          <a:ea typeface="+mn-ea"/>
          <a:cs typeface="+mn-cs"/>
        </a:defRPr>
      </a:lvl8pPr>
      <a:lvl9pPr marL="3597910" indent="-192405" algn="l" rtl="0" fontAlgn="ctr">
        <a:lnSpc>
          <a:spcPct val="120000"/>
        </a:lnSpc>
        <a:spcBef>
          <a:spcPts val="110"/>
        </a:spcBef>
        <a:spcAft>
          <a:spcPct val="0"/>
        </a:spcAft>
        <a:buClr>
          <a:schemeClr val="accent1"/>
        </a:buClr>
        <a:buSzPct val="60000"/>
        <a:buFont typeface="Wingdings" panose="05000000000000000000" pitchFamily="2" charset="2"/>
        <a:buChar char="l"/>
        <a:defRPr sz="1240">
          <a:solidFill>
            <a:schemeClr val="tx1"/>
          </a:solidFill>
          <a:latin typeface="+mn-lt"/>
          <a:ea typeface="+mn-ea"/>
          <a:cs typeface="+mn-cs"/>
        </a:defRPr>
      </a:lvl9pPr>
    </p:bodyStyle>
    <p:otherStyle>
      <a:defPPr>
        <a:defRPr lang="zh-CN"/>
      </a:defPPr>
      <a:lvl1pPr marL="0" algn="l" defTabSz="954405" rtl="0" eaLnBrk="1" latinLnBrk="0" hangingPunct="1">
        <a:defRPr sz="1915" kern="1200">
          <a:solidFill>
            <a:schemeClr val="tx1"/>
          </a:solidFill>
          <a:latin typeface="+mn-lt"/>
          <a:ea typeface="+mn-ea"/>
          <a:cs typeface="+mn-cs"/>
        </a:defRPr>
      </a:lvl1pPr>
      <a:lvl2pPr marL="477520" algn="l" defTabSz="954405" rtl="0" eaLnBrk="1" latinLnBrk="0" hangingPunct="1">
        <a:defRPr sz="1915" kern="1200">
          <a:solidFill>
            <a:schemeClr val="tx1"/>
          </a:solidFill>
          <a:latin typeface="+mn-lt"/>
          <a:ea typeface="+mn-ea"/>
          <a:cs typeface="+mn-cs"/>
        </a:defRPr>
      </a:lvl2pPr>
      <a:lvl3pPr marL="954405" algn="l" defTabSz="954405" rtl="0" eaLnBrk="1" latinLnBrk="0" hangingPunct="1">
        <a:defRPr sz="1915" kern="1200">
          <a:solidFill>
            <a:schemeClr val="tx1"/>
          </a:solidFill>
          <a:latin typeface="+mn-lt"/>
          <a:ea typeface="+mn-ea"/>
          <a:cs typeface="+mn-cs"/>
        </a:defRPr>
      </a:lvl3pPr>
      <a:lvl4pPr marL="1430655" algn="l" defTabSz="954405" rtl="0" eaLnBrk="1" latinLnBrk="0" hangingPunct="1">
        <a:defRPr sz="1915" kern="1200">
          <a:solidFill>
            <a:schemeClr val="tx1"/>
          </a:solidFill>
          <a:latin typeface="+mn-lt"/>
          <a:ea typeface="+mn-ea"/>
          <a:cs typeface="+mn-cs"/>
        </a:defRPr>
      </a:lvl4pPr>
      <a:lvl5pPr marL="1908175" algn="l" defTabSz="954405" rtl="0" eaLnBrk="1" latinLnBrk="0" hangingPunct="1">
        <a:defRPr sz="1915" kern="1200">
          <a:solidFill>
            <a:schemeClr val="tx1"/>
          </a:solidFill>
          <a:latin typeface="+mn-lt"/>
          <a:ea typeface="+mn-ea"/>
          <a:cs typeface="+mn-cs"/>
        </a:defRPr>
      </a:lvl5pPr>
      <a:lvl6pPr marL="2385060" algn="l" defTabSz="954405" rtl="0" eaLnBrk="1" latinLnBrk="0" hangingPunct="1">
        <a:defRPr sz="1915" kern="1200">
          <a:solidFill>
            <a:schemeClr val="tx1"/>
          </a:solidFill>
          <a:latin typeface="+mn-lt"/>
          <a:ea typeface="+mn-ea"/>
          <a:cs typeface="+mn-cs"/>
        </a:defRPr>
      </a:lvl6pPr>
      <a:lvl7pPr marL="2862580" algn="l" defTabSz="954405" rtl="0" eaLnBrk="1" latinLnBrk="0" hangingPunct="1">
        <a:defRPr sz="1915" kern="1200">
          <a:solidFill>
            <a:schemeClr val="tx1"/>
          </a:solidFill>
          <a:latin typeface="+mn-lt"/>
          <a:ea typeface="+mn-ea"/>
          <a:cs typeface="+mn-cs"/>
        </a:defRPr>
      </a:lvl7pPr>
      <a:lvl8pPr marL="3338830" algn="l" defTabSz="954405" rtl="0" eaLnBrk="1" latinLnBrk="0" hangingPunct="1">
        <a:defRPr sz="1915" kern="1200">
          <a:solidFill>
            <a:schemeClr val="tx1"/>
          </a:solidFill>
          <a:latin typeface="+mn-lt"/>
          <a:ea typeface="+mn-ea"/>
          <a:cs typeface="+mn-cs"/>
        </a:defRPr>
      </a:lvl8pPr>
      <a:lvl9pPr marL="3816350" algn="l" defTabSz="954405" rtl="0" eaLnBrk="1" latinLnBrk="0" hangingPunct="1">
        <a:defRPr sz="19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3.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4.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4.xml"/><Relationship Id="rId2" Type="http://schemas.openxmlformats.org/officeDocument/2006/relationships/image" Target="../media/image8.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4.xml"/><Relationship Id="rId2" Type="http://schemas.openxmlformats.org/officeDocument/2006/relationships/image" Target="../media/image9.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4.xml"/><Relationship Id="rId2" Type="http://schemas.openxmlformats.org/officeDocument/2006/relationships/image" Target="../media/image10.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6.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openxmlformats.org/officeDocument/2006/relationships/hyperlink" Target="&#20013;&#22830;&#34892;&#25919;&#21333;&#20301;&#36890;&#29992;&#21150;&#20844;&#35774;&#22791;&#23478;&#20855;&#37197;&#32622;&#26631;&#20934;&#34920;.doc" TargetMode="Externa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5.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5.xml"/><Relationship Id="rId2" Type="http://schemas.openxmlformats.org/officeDocument/2006/relationships/image" Target="../media/image6.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5.xml"/><Relationship Id="rId2" Type="http://schemas.openxmlformats.org/officeDocument/2006/relationships/image" Target="../media/image7.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890739" y="1064263"/>
            <a:ext cx="8505435" cy="4679189"/>
          </a:xfrm>
          <a:prstGeom prst="rect">
            <a:avLst/>
          </a:prstGeom>
          <a:solidFill>
            <a:srgbClr val="F2F2F2"/>
          </a:soli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285">
              <a:solidFill>
                <a:srgbClr val="FFFFFF"/>
              </a:solidFill>
              <a:latin typeface="思源黑体" pitchFamily="2" charset="-122"/>
              <a:ea typeface="思源黑体" pitchFamily="2" charset="-122"/>
              <a:sym typeface="思源黑体" pitchFamily="2" charset="-122"/>
            </a:endParaRPr>
          </a:p>
        </p:txBody>
      </p:sp>
      <p:pic>
        <p:nvPicPr>
          <p:cNvPr id="6147" name="图片 19"/>
          <p:cNvPicPr>
            <a:picLocks noChangeAspect="true"/>
          </p:cNvPicPr>
          <p:nvPr/>
        </p:nvPicPr>
        <p:blipFill>
          <a:blip r:embed="rId1"/>
          <a:stretch>
            <a:fillRect/>
          </a:stretch>
        </p:blipFill>
        <p:spPr>
          <a:xfrm>
            <a:off x="-1270090" y="1184887"/>
            <a:ext cx="4684431" cy="4649811"/>
          </a:xfrm>
          <a:prstGeom prst="rect">
            <a:avLst/>
          </a:prstGeom>
          <a:noFill/>
          <a:ln w="9525">
            <a:noFill/>
          </a:ln>
        </p:spPr>
      </p:pic>
      <p:sp>
        <p:nvSpPr>
          <p:cNvPr id="6148" name="PA_椭圆 75"/>
          <p:cNvSpPr/>
          <p:nvPr/>
        </p:nvSpPr>
        <p:spPr>
          <a:xfrm>
            <a:off x="-1904098" y="390522"/>
            <a:ext cx="6046251" cy="5874693"/>
          </a:xfrm>
          <a:prstGeom prst="ellipse">
            <a:avLst/>
          </a:prstGeom>
          <a:noFill/>
          <a:ln w="101600" cap="flat" cmpd="sng">
            <a:solidFill>
              <a:schemeClr val="accent2"/>
            </a:solidFill>
            <a:prstDash val="solid"/>
            <a:headEnd type="none" w="med" len="med"/>
            <a:tailEnd type="none" w="med" len="med"/>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285" b="1" i="1">
              <a:solidFill>
                <a:srgbClr val="FFFFFF"/>
              </a:solidFill>
              <a:latin typeface="思源黑体" pitchFamily="2" charset="-122"/>
              <a:ea typeface="思源黑体" pitchFamily="2" charset="-122"/>
              <a:sym typeface="思源黑体" pitchFamily="2" charset="-122"/>
            </a:endParaRPr>
          </a:p>
        </p:txBody>
      </p:sp>
      <p:sp>
        <p:nvSpPr>
          <p:cNvPr id="6149" name="PA_椭圆 75"/>
          <p:cNvSpPr/>
          <p:nvPr/>
        </p:nvSpPr>
        <p:spPr>
          <a:xfrm>
            <a:off x="3060608" y="2467401"/>
            <a:ext cx="1872641" cy="1872353"/>
          </a:xfrm>
          <a:prstGeom prst="ellipse">
            <a:avLst/>
          </a:prstGeom>
          <a:gradFill rotWithShape="true">
            <a:gsLst>
              <a:gs pos="0">
                <a:srgbClr val="4B6CB7"/>
              </a:gs>
              <a:gs pos="100000">
                <a:srgbClr val="182848"/>
              </a:gs>
            </a:gsLst>
            <a:lin ang="3600000" scaled="true"/>
            <a:tileRect/>
          </a:gra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285" b="1" i="1">
              <a:solidFill>
                <a:srgbClr val="FFFFFF"/>
              </a:solidFill>
              <a:latin typeface="思源黑体" pitchFamily="2" charset="-122"/>
              <a:ea typeface="思源黑体" pitchFamily="2" charset="-122"/>
              <a:sym typeface="思源黑体" pitchFamily="2" charset="-122"/>
            </a:endParaRPr>
          </a:p>
        </p:txBody>
      </p:sp>
      <p:sp>
        <p:nvSpPr>
          <p:cNvPr id="6150" name="文本框 7"/>
          <p:cNvSpPr/>
          <p:nvPr/>
        </p:nvSpPr>
        <p:spPr>
          <a:xfrm>
            <a:off x="5063041" y="2861946"/>
            <a:ext cx="4398506" cy="714375"/>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50000"/>
              </a:lnSpc>
              <a:spcBef>
                <a:spcPct val="0"/>
              </a:spcBef>
              <a:buNone/>
            </a:pPr>
            <a:r>
              <a:rPr lang="zh-CN" altLang="en-US" sz="2700" dirty="0">
                <a:latin typeface="+mn-lt"/>
                <a:ea typeface="字魂58号-创中黑" pitchFamily="2" charset="-122"/>
                <a:cs typeface="+mn-lt"/>
                <a:sym typeface="字魂58号-创中黑" pitchFamily="2" charset="-122"/>
              </a:rPr>
              <a:t>局属资产管理制度与实务</a:t>
            </a:r>
            <a:endParaRPr lang="zh-CN" altLang="en-US" sz="2700" dirty="0">
              <a:latin typeface="+mn-lt"/>
              <a:ea typeface="宋体" panose="02010600030101010101" pitchFamily="2" charset="-122"/>
              <a:cs typeface="+mn-lt"/>
            </a:endParaRPr>
          </a:p>
        </p:txBody>
      </p:sp>
      <p:sp>
        <p:nvSpPr>
          <p:cNvPr id="6151" name="PA_椭圆 75"/>
          <p:cNvSpPr/>
          <p:nvPr/>
        </p:nvSpPr>
        <p:spPr>
          <a:xfrm>
            <a:off x="3530111" y="1688364"/>
            <a:ext cx="402330" cy="401138"/>
          </a:xfrm>
          <a:prstGeom prst="ellipse">
            <a:avLst/>
          </a:prstGeom>
          <a:gradFill rotWithShape="true">
            <a:gsLst>
              <a:gs pos="0">
                <a:srgbClr val="4B6CB7"/>
              </a:gs>
              <a:gs pos="100000">
                <a:srgbClr val="182848"/>
              </a:gs>
            </a:gsLst>
            <a:lin ang="3600000" scaled="true"/>
            <a:tileRect/>
          </a:gra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285" b="1" i="1">
              <a:solidFill>
                <a:srgbClr val="FFFFFF"/>
              </a:solidFill>
              <a:latin typeface="思源黑体" pitchFamily="2" charset="-122"/>
              <a:ea typeface="思源黑体" pitchFamily="2" charset="-122"/>
              <a:sym typeface="思源黑体" pitchFamily="2" charset="-122"/>
            </a:endParaRPr>
          </a:p>
        </p:txBody>
      </p:sp>
      <p:sp>
        <p:nvSpPr>
          <p:cNvPr id="7171" name="PA-矩形 2"/>
          <p:cNvSpPr/>
          <p:nvPr/>
        </p:nvSpPr>
        <p:spPr>
          <a:xfrm>
            <a:off x="6400443" y="4339828"/>
            <a:ext cx="2135088" cy="941904"/>
          </a:xfrm>
          <a:prstGeom prst="rect">
            <a:avLst/>
          </a:prstGeom>
          <a:solidFill>
            <a:schemeClr val="accent1"/>
          </a:soli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710">
              <a:solidFill>
                <a:srgbClr val="FFFFFF"/>
              </a:solidFill>
              <a:latin typeface="思源黑体" pitchFamily="2" charset="-122"/>
              <a:ea typeface="思源黑体" pitchFamily="2" charset="-122"/>
              <a:sym typeface="思源黑体" pitchFamily="2" charset="-122"/>
            </a:endParaRPr>
          </a:p>
        </p:txBody>
      </p:sp>
      <p:sp>
        <p:nvSpPr>
          <p:cNvPr id="6" name="文本框 5"/>
          <p:cNvSpPr txBox="true"/>
          <p:nvPr/>
        </p:nvSpPr>
        <p:spPr>
          <a:xfrm>
            <a:off x="6577786" y="4460379"/>
            <a:ext cx="1780937" cy="715645"/>
          </a:xfrm>
          <a:prstGeom prst="rect">
            <a:avLst/>
          </a:prstGeom>
          <a:noFill/>
        </p:spPr>
        <p:txBody>
          <a:bodyPr wrap="square" rtlCol="0">
            <a:spAutoFit/>
            <a:scene3d>
              <a:camera prst="orthographicFront"/>
              <a:lightRig rig="threePt" dir="t"/>
            </a:scene3d>
          </a:bodyPr>
          <a:p>
            <a:pPr algn="ctr"/>
            <a:r>
              <a:rPr lang="zh-CN" altLang="en-US"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rPr>
              <a:t>资产管理司</a:t>
            </a:r>
            <a:endParaRPr lang="zh-CN" altLang="en-US"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endParaRPr>
          </a:p>
          <a:p>
            <a:pPr algn="ctr"/>
            <a:r>
              <a:rPr lang="en-US" altLang="zh-CN"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rPr>
              <a:t>2023</a:t>
            </a:r>
            <a:r>
              <a:rPr lang="zh-CN" altLang="en-US"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rPr>
              <a:t>年</a:t>
            </a:r>
            <a:r>
              <a:rPr lang="en-US" altLang="zh-CN"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rPr>
              <a:t>7</a:t>
            </a:r>
            <a:r>
              <a:rPr lang="zh-CN" altLang="en-US"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rPr>
              <a:t>月</a:t>
            </a:r>
            <a:endParaRPr lang="zh-CN" altLang="en-US" sz="2025">
              <a:ln w="6600">
                <a:solidFill>
                  <a:schemeClr val="accent2"/>
                </a:solidFill>
                <a:prstDash val="solid"/>
              </a:ln>
              <a:solidFill>
                <a:srgbClr val="FFFFFF"/>
              </a:solidFill>
              <a:effectLst>
                <a:outerShdw dist="38100" dir="2700000" algn="tl" rotWithShape="0">
                  <a:schemeClr val="accent2"/>
                </a:outerShdw>
              </a:effectLst>
              <a:latin typeface="方正黑体简体" panose="03000509000000000000" charset="-122"/>
              <a:ea typeface="方正黑体简体" panose="03000509000000000000" charset="-122"/>
              <a:cs typeface="方正黑体简体" panose="03000509000000000000" charset="-122"/>
            </a:endParaRPr>
          </a:p>
        </p:txBody>
      </p:sp>
    </p:spTree>
  </p:cSld>
  <p:clrMapOvr>
    <a:masterClrMapping/>
  </p:clrMapOvr>
  <p:transition spd="slow" advTm="911"/>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046242" y="688181"/>
            <a:ext cx="7590234" cy="6146800"/>
          </a:xfrm>
          <a:prstGeom prst="rect">
            <a:avLst/>
          </a:prstGeom>
          <a:noFill/>
        </p:spPr>
        <p:txBody>
          <a:bodyPr wrap="square" rtlCol="0" anchor="t">
            <a:spAutoFit/>
          </a:bodyPr>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b="0" dirty="0">
                <a:latin typeface="方正楷体简体" panose="03000509000000000000" charset="-122"/>
                <a:ea typeface="方正楷体简体" panose="03000509000000000000" charset="-122"/>
                <a:sym typeface="+mn-ea"/>
              </a:rPr>
              <a:t>局属事业单位按照本单位规定的权限和程序审核办理固定资产配置事项。</a:t>
            </a:r>
            <a:endParaRPr lang="zh-CN" altLang="en-US" sz="3150" b="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endParaRPr lang="zh-CN" altLang="en-US" sz="3150" b="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b="0" dirty="0">
                <a:latin typeface="方正楷体简体" panose="03000509000000000000" charset="-122"/>
                <a:ea typeface="方正楷体简体" panose="03000509000000000000" charset="-122"/>
                <a:sym typeface="+mn-ea"/>
              </a:rPr>
              <a:t>采购验收完成后，局办公室、机关服务中心凭配置申请、发票、采购合同等相关材料到资产司办理入库手续。资产司出具入库单，并在发票上盖章确认。局办公室、机关服务中心持相关材料和入库单到财务司办理报销手续。</a:t>
            </a:r>
            <a:endParaRPr lang="zh-CN" altLang="en-US" sz="3150" b="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endParaRPr lang="zh-CN" altLang="en-US" sz="3150" b="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b="0" dirty="0">
                <a:latin typeface="方正楷体简体" panose="03000509000000000000" charset="-122"/>
                <a:ea typeface="方正楷体简体" panose="03000509000000000000" charset="-122"/>
                <a:sym typeface="+mn-ea"/>
              </a:rPr>
              <a:t>局属事业单位应当参照本条对机关各单位的规定，制定本单位资产入库领用流程。</a:t>
            </a:r>
            <a:endParaRPr lang="zh-CN" altLang="en-US" sz="3150" b="0"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r>
              <a:rPr lang="en-US" altLang="zh-CN" sz="3150" b="0" i="0" dirty="0">
                <a:latin typeface="方正毡笔黑简体" panose="03000509000000000000" pitchFamily="65" charset="-122"/>
                <a:ea typeface="方正毡笔黑简体" panose="03000509000000000000" pitchFamily="65" charset="-122"/>
              </a:rPr>
              <a:t>PART2  </a:t>
            </a:r>
            <a:r>
              <a:rPr lang="zh-CN" altLang="en-US" sz="3150" b="0" i="0" dirty="0">
                <a:latin typeface="方正毡笔黑简体" panose="03000509000000000000" pitchFamily="65" charset="-122"/>
                <a:ea typeface="方正毡笔黑简体" panose="03000509000000000000" pitchFamily="65" charset="-122"/>
              </a:rPr>
              <a:t>使用管理</a:t>
            </a:r>
            <a:endParaRPr lang="zh-CN" altLang="en-US" sz="3150" b="0" i="0" dirty="0">
              <a:latin typeface="方正毡笔黑简体" panose="03000509000000000000" pitchFamily="65" charset="-122"/>
              <a:ea typeface="方正毡笔黑简体" panose="03000509000000000000" pitchFamily="65" charset="-122"/>
            </a:endParaRPr>
          </a:p>
        </p:txBody>
      </p:sp>
      <p:sp>
        <p:nvSpPr>
          <p:cNvPr id="2" name="文本框 1"/>
          <p:cNvSpPr txBox="true"/>
          <p:nvPr/>
        </p:nvSpPr>
        <p:spPr>
          <a:xfrm>
            <a:off x="1072277" y="2187416"/>
            <a:ext cx="7590234" cy="3434080"/>
          </a:xfrm>
          <a:prstGeom prst="rect">
            <a:avLst/>
          </a:prstGeom>
          <a:noFill/>
        </p:spPr>
        <p:txBody>
          <a:bodyPr wrap="square" rtlCol="0" anchor="t">
            <a:spAutoFit/>
          </a:bodyPr>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b="0" dirty="0">
                <a:latin typeface="方正楷体简体" panose="03000509000000000000" charset="-122"/>
                <a:ea typeface="方正楷体简体" panose="03000509000000000000" charset="-122"/>
                <a:sym typeface="+mn-ea"/>
              </a:rPr>
              <a:t>各单位应当建立健全资产账卡。</a:t>
            </a:r>
            <a:endParaRPr lang="zh-CN" altLang="en-US" sz="3150" b="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dirty="0">
                <a:latin typeface="方正楷体简体" panose="03000509000000000000" charset="-122"/>
                <a:ea typeface="方正楷体简体" panose="03000509000000000000" charset="-122"/>
                <a:sym typeface="+mn-ea"/>
              </a:rPr>
              <a:t>各部门及其所属单位应当明确资产使用人和管理人的岗位责任。</a:t>
            </a:r>
            <a:endParaRPr lang="zh-CN" altLang="en-US" sz="315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dirty="0">
                <a:latin typeface="方正楷体简体" panose="03000509000000000000" charset="-122"/>
                <a:ea typeface="方正楷体简体" panose="03000509000000000000" charset="-122"/>
                <a:sym typeface="+mn-ea"/>
              </a:rPr>
              <a:t>各单位应当建立健全资产、财务、库存三方定期对账机制，确保账实、账卡、账账相符。</a:t>
            </a:r>
            <a:endParaRPr lang="zh-CN" altLang="en-US" sz="3150" b="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endParaRPr lang="zh-CN" altLang="en-US" sz="3150" b="0"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r>
              <a:rPr lang="en-US" altLang="zh-CN" sz="3150" i="0" dirty="0">
                <a:latin typeface="方正毡笔黑简体" panose="03000509000000000000" pitchFamily="65" charset="-122"/>
                <a:ea typeface="方正毡笔黑简体" panose="03000509000000000000" pitchFamily="65" charset="-122"/>
                <a:sym typeface="+mn-ea"/>
              </a:rPr>
              <a:t>PART3  </a:t>
            </a:r>
            <a:r>
              <a:rPr lang="zh-CN" altLang="en-US" sz="3150" b="0" i="0" dirty="0">
                <a:latin typeface="方正毡笔黑简体" panose="03000509000000000000" pitchFamily="65" charset="-122"/>
                <a:ea typeface="方正毡笔黑简体" panose="03000509000000000000" pitchFamily="65" charset="-122"/>
              </a:rPr>
              <a:t>处置管理</a:t>
            </a:r>
            <a:endParaRPr lang="zh-CN" altLang="en-US" sz="3150" b="0" i="0" dirty="0">
              <a:latin typeface="方正毡笔黑简体" panose="03000509000000000000" pitchFamily="65" charset="-122"/>
              <a:ea typeface="方正毡笔黑简体" panose="03000509000000000000" pitchFamily="65" charset="-122"/>
            </a:endParaRPr>
          </a:p>
        </p:txBody>
      </p:sp>
      <p:sp>
        <p:nvSpPr>
          <p:cNvPr id="2" name="文本框 1"/>
          <p:cNvSpPr txBox="true"/>
          <p:nvPr/>
        </p:nvSpPr>
        <p:spPr>
          <a:xfrm>
            <a:off x="1164431" y="1453753"/>
            <a:ext cx="7957423" cy="5081270"/>
          </a:xfrm>
          <a:prstGeom prst="rect">
            <a:avLst/>
          </a:prstGeom>
          <a:noFill/>
        </p:spPr>
        <p:txBody>
          <a:bodyPr wrap="square" rtlCol="0" anchor="t">
            <a:spAutoFit/>
          </a:bodyPr>
          <a:p>
            <a:pPr marL="342900" marR="0" indent="-342900" defTabSz="914400" eaLnBrk="1" latinLnBrk="0" hangingPunct="1">
              <a:lnSpc>
                <a:spcPct val="90000"/>
              </a:lnSpc>
              <a:spcBef>
                <a:spcPct val="20000"/>
              </a:spcBef>
              <a:buClrTx/>
              <a:buSzTx/>
              <a:buFontTx/>
              <a:buChar char="•"/>
            </a:pPr>
            <a:r>
              <a:rPr lang="zh-CN" altLang="en-US" sz="3150" b="0" dirty="0">
                <a:latin typeface="方正楷体简体" panose="03000509000000000000" charset="-122"/>
                <a:ea typeface="方正楷体简体" panose="03000509000000000000" charset="-122"/>
                <a:sym typeface="+mn-ea"/>
              </a:rPr>
              <a:t>固定资产处置主要包括调剂、捐赠、转让、置换、报损、报废、对外投资等方式，</a:t>
            </a:r>
            <a:r>
              <a:rPr lang="zh-CN" altLang="en-US" sz="3150" b="0" dirty="0">
                <a:solidFill>
                  <a:schemeClr val="hlink"/>
                </a:solidFill>
                <a:latin typeface="方正楷体简体" panose="03000509000000000000" charset="-122"/>
                <a:ea typeface="方正楷体简体" panose="03000509000000000000" charset="-122"/>
                <a:sym typeface="+mn-ea"/>
              </a:rPr>
              <a:t>应当优先采用调剂方式处置</a:t>
            </a:r>
            <a:r>
              <a:rPr lang="zh-CN" altLang="en-US" sz="3150" b="0" dirty="0">
                <a:latin typeface="方正楷体简体" panose="03000509000000000000" charset="-122"/>
                <a:ea typeface="方正楷体简体" panose="03000509000000000000" charset="-122"/>
                <a:sym typeface="+mn-ea"/>
              </a:rPr>
              <a:t>，无法调剂的可以采取其他方式处置。达到最低使用年限尚能继续使用的固定资产，应当继续使用，不得报废。</a:t>
            </a:r>
            <a:endParaRPr lang="zh-CN" altLang="en-US" sz="3150" b="0" dirty="0">
              <a:latin typeface="方正楷体简体" panose="03000509000000000000" charset="-122"/>
              <a:ea typeface="方正楷体简体" panose="03000509000000000000" charset="-122"/>
              <a:sym typeface="+mn-ea"/>
            </a:endParaRPr>
          </a:p>
          <a:p>
            <a:pPr marR="0" defTabSz="914400" eaLnBrk="1" latinLnBrk="0" hangingPunct="1">
              <a:lnSpc>
                <a:spcPct val="90000"/>
              </a:lnSpc>
              <a:spcBef>
                <a:spcPct val="20000"/>
              </a:spcBef>
              <a:buClrTx/>
              <a:buSzTx/>
              <a:buFontTx/>
            </a:pPr>
            <a:endParaRPr lang="zh-CN" altLang="en-US" sz="3150" b="0" dirty="0">
              <a:latin typeface="方正楷体简体" panose="03000509000000000000" charset="-122"/>
              <a:ea typeface="方正楷体简体" panose="03000509000000000000" charset="-122"/>
              <a:sym typeface="+mn-ea"/>
            </a:endParaRPr>
          </a:p>
          <a:p>
            <a:pPr marL="342900" marR="0" indent="-342900" defTabSz="914400" eaLnBrk="1" latinLnBrk="0" hangingPunct="1">
              <a:lnSpc>
                <a:spcPct val="90000"/>
              </a:lnSpc>
              <a:spcBef>
                <a:spcPct val="20000"/>
              </a:spcBef>
              <a:buClrTx/>
              <a:buSzTx/>
              <a:buFontTx/>
              <a:buChar char="•"/>
            </a:pPr>
            <a:r>
              <a:rPr lang="zh-CN" altLang="en-US" sz="3150" b="0" dirty="0">
                <a:latin typeface="方正楷体简体" panose="03000509000000000000" charset="-122"/>
                <a:ea typeface="方正楷体简体" panose="03000509000000000000" charset="-122"/>
                <a:sym typeface="+mn-ea"/>
              </a:rPr>
              <a:t>损失金额可结合资产账面净值确定，未计提折旧的，可参照平均年限法计算净值；已计提完折旧的，以不少于资产账面原值1%确定损失金额。</a:t>
            </a:r>
            <a:endParaRPr lang="zh-CN" altLang="en-US" sz="3150" b="0"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165066" y="1998583"/>
            <a:ext cx="7957423" cy="1835150"/>
          </a:xfrm>
          <a:prstGeom prst="rect">
            <a:avLst/>
          </a:prstGeom>
          <a:noFill/>
        </p:spPr>
        <p:txBody>
          <a:bodyPr wrap="square" rtlCol="0" anchor="t">
            <a:spAutoFit/>
          </a:bodyPr>
          <a:p>
            <a:pPr marL="342900" marR="0" indent="-342900" defTabSz="914400" eaLnBrk="1" latinLnBrk="0" hangingPunct="1">
              <a:lnSpc>
                <a:spcPct val="90000"/>
              </a:lnSpc>
              <a:spcBef>
                <a:spcPct val="20000"/>
              </a:spcBef>
              <a:buClrTx/>
              <a:buSzTx/>
              <a:buFontTx/>
              <a:buChar char="•"/>
            </a:pPr>
            <a:r>
              <a:rPr lang="zh-CN" altLang="en-US" sz="3150" b="0" dirty="0">
                <a:latin typeface="方正楷体简体" panose="03000509000000000000" charset="-122"/>
                <a:ea typeface="方正楷体简体" panose="03000509000000000000" charset="-122"/>
                <a:sym typeface="+mn-ea"/>
              </a:rPr>
              <a:t>对因技术等原因需要更新、但仍具有使用价值的资产，及时转变用途、修旧利旧，可利用中央行政事业单位公物仓调剂到适用的部门或地区，最大程度激发资产效能。</a:t>
            </a:r>
            <a:endParaRPr lang="zh-CN" altLang="en-US" sz="3150" b="0"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164431" y="1453753"/>
            <a:ext cx="7957423" cy="4266565"/>
          </a:xfrm>
          <a:prstGeom prst="rect">
            <a:avLst/>
          </a:prstGeom>
          <a:noFill/>
        </p:spPr>
        <p:txBody>
          <a:bodyPr wrap="square" rtlCol="0" anchor="t">
            <a:spAutoFit/>
          </a:bodyPr>
          <a:p>
            <a:pPr marL="342900" marR="0" indent="-342900" defTabSz="914400" eaLnBrk="1" latinLnBrk="0" hangingPunct="1">
              <a:lnSpc>
                <a:spcPct val="90000"/>
              </a:lnSpc>
              <a:spcBef>
                <a:spcPct val="20000"/>
              </a:spcBef>
              <a:buClrTx/>
              <a:buSzTx/>
              <a:buFontTx/>
              <a:buChar char="•"/>
            </a:pPr>
            <a:r>
              <a:rPr lang="zh-CN" altLang="en-US" sz="3150" dirty="0">
                <a:sym typeface="+mn-ea"/>
              </a:rPr>
              <a:t>处置条件</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（一）闲置或者超标准配置的；</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solidFill>
                  <a:schemeClr val="tx1"/>
                </a:solidFill>
                <a:latin typeface="方正楷体简体" panose="03000509000000000000" charset="-122"/>
                <a:ea typeface="方正楷体简体" panose="03000509000000000000" charset="-122"/>
                <a:cs typeface="方正楷体简体" panose="03000509000000000000" charset="-122"/>
                <a:sym typeface="+mn-ea"/>
              </a:rPr>
              <a:t>（二）已达到报废期限或者因技术原因不能安全有效使用的；</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（三）不符合节能环保要求的；</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（四）按照规定应当上缴的；</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（五）盘亏或者非正常损失的；</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（六）维修费用达到或者超过新购价格70%以上的；</a:t>
            </a:r>
            <a:endParaRPr lang="zh-CN" altLang="en-US" sz="270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00000"/>
              </a:lnSpc>
            </a:pP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（七）依照国家法律、法规、规章和有关规定需要处置的其他情形。</a:t>
            </a: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164431" y="1453753"/>
            <a:ext cx="7957423" cy="4797425"/>
          </a:xfrm>
          <a:prstGeom prst="rect">
            <a:avLst/>
          </a:prstGeom>
          <a:noFill/>
        </p:spPr>
        <p:txBody>
          <a:bodyPr wrap="square" rtlCol="0" anchor="t">
            <a:spAutoFit/>
          </a:bodyPr>
          <a:p>
            <a:pPr marL="342900" marR="0" indent="-342900" defTabSz="914400" eaLnBrk="1" latinLnBrk="0" hangingPunct="1">
              <a:lnSpc>
                <a:spcPct val="90000"/>
              </a:lnSpc>
              <a:spcBef>
                <a:spcPct val="20000"/>
              </a:spcBef>
              <a:buClrTx/>
              <a:buSzTx/>
              <a:buFontTx/>
              <a:buChar char="•"/>
            </a:pPr>
            <a:r>
              <a:rPr lang="zh-CN" altLang="en-US" sz="3150" dirty="0">
                <a:sym typeface="+mn-ea"/>
              </a:rPr>
              <a:t>局属事业单位处置流程</a:t>
            </a:r>
            <a:endParaRPr lang="zh-CN" altLang="en-US" sz="3150" dirty="0"/>
          </a:p>
          <a:p>
            <a:pPr marL="342900" indent="-342900" eaLnBrk="1" latinLnBrk="0" hangingPunct="1">
              <a:lnSpc>
                <a:spcPts val="3500"/>
              </a:lnSpc>
              <a:spcBef>
                <a:spcPts val="600"/>
              </a:spcBef>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单项</a:t>
            </a:r>
            <a:r>
              <a:rPr lang="zh-CN" altLang="en-US" sz="2700" b="1" dirty="0">
                <a:latin typeface="方正楷体简体" panose="03000509000000000000" charset="-122"/>
                <a:ea typeface="方正楷体简体" panose="03000509000000000000" charset="-122"/>
                <a:cs typeface="方正楷体简体" panose="03000509000000000000" charset="-122"/>
                <a:sym typeface="+mn-ea"/>
              </a:rPr>
              <a:t>净值</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低于20万元或者批量</a:t>
            </a:r>
            <a:r>
              <a:rPr lang="zh-CN" altLang="en-US" sz="2700" b="1" dirty="0">
                <a:latin typeface="方正楷体简体" panose="03000509000000000000" charset="-122"/>
                <a:ea typeface="方正楷体简体" panose="03000509000000000000" charset="-122"/>
                <a:cs typeface="方正楷体简体" panose="03000509000000000000" charset="-122"/>
                <a:sym typeface="+mn-ea"/>
              </a:rPr>
              <a:t>净值</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低于50万元的固定资产处置事项（车辆、房屋等重要资产处置事项除外），由本单位审批并办理资产处置手续。</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ts val="3500"/>
              </a:lnSpc>
              <a:spcBef>
                <a:spcPts val="600"/>
              </a:spcBef>
              <a:buFont typeface="Arial" panose="02080604020202020204" pitchFamily="34" charset="0"/>
              <a:buChar char="•"/>
            </a:pPr>
            <a:r>
              <a:rPr lang="zh-CN" altLang="en-US" sz="2700" b="0" dirty="0">
                <a:solidFill>
                  <a:schemeClr val="hlink"/>
                </a:solidFill>
                <a:latin typeface="方正楷体简体" panose="03000509000000000000" charset="-122"/>
                <a:ea typeface="方正楷体简体" panose="03000509000000000000" charset="-122"/>
                <a:cs typeface="方正楷体简体" panose="03000509000000000000" charset="-122"/>
                <a:sym typeface="+mn-ea"/>
              </a:rPr>
              <a:t>单项净值在20万元以上、批量净值在50万元以上的固定资产以及车辆等处置事项</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，应当向资产司提出申请。资产司进行审核，会签相关司室并报分管局领导批准后，办理批复手续。</a:t>
            </a: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局属事业单位依据批复处置资产，并调整资产账、财务账。</a:t>
            </a:r>
            <a:endParaRPr lang="zh-CN" altLang="en-US" sz="2700"/>
          </a:p>
          <a:p>
            <a:pPr marL="342900" indent="-342900" eaLnBrk="1" latinLnBrk="0" hangingPunct="1">
              <a:lnSpc>
                <a:spcPts val="3500"/>
              </a:lnSpc>
              <a:spcBef>
                <a:spcPts val="600"/>
              </a:spcBef>
              <a:buFont typeface="Arial" panose="02080604020202020204" pitchFamily="34" charset="0"/>
              <a:buChar char="•"/>
            </a:pP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164431" y="1278731"/>
            <a:ext cx="8380333" cy="5028565"/>
          </a:xfrm>
          <a:prstGeom prst="rect">
            <a:avLst/>
          </a:prstGeom>
          <a:noFill/>
        </p:spPr>
        <p:txBody>
          <a:bodyPr wrap="square" rtlCol="0" anchor="t">
            <a:spAutoFit/>
          </a:bodyPr>
          <a:p>
            <a:pPr marL="342900" marR="0" indent="-342900" defTabSz="914400" eaLnBrk="1" latinLnBrk="0" hangingPunct="1">
              <a:lnSpc>
                <a:spcPct val="90000"/>
              </a:lnSpc>
              <a:spcBef>
                <a:spcPct val="20000"/>
              </a:spcBef>
              <a:buClrTx/>
              <a:buSzTx/>
              <a:buFontTx/>
              <a:buChar char="•"/>
            </a:pPr>
            <a:r>
              <a:rPr lang="zh-CN" altLang="en-US" sz="3150" dirty="0">
                <a:sym typeface="+mn-ea"/>
              </a:rPr>
              <a:t>局属事业单位处置申报材料</a:t>
            </a:r>
            <a:endParaRPr lang="zh-CN" altLang="en-US" sz="3150" dirty="0"/>
          </a:p>
          <a:p>
            <a:pPr eaLnBrk="1" latinLnBrk="0" hangingPunct="1">
              <a:lnSpc>
                <a:spcPts val="3500"/>
              </a:lnSpc>
              <a:spcBef>
                <a:spcPts val="600"/>
              </a:spcBef>
            </a:pPr>
            <a:r>
              <a:rPr lang="zh-CN" altLang="en-US" sz="2700" dirty="0">
                <a:latin typeface="方正楷体简体" panose="03000509000000000000" charset="-122"/>
                <a:ea typeface="方正楷体简体" panose="03000509000000000000" charset="-122"/>
                <a:sym typeface="+mn-ea"/>
              </a:rPr>
              <a:t>（一）申请函；</a:t>
            </a:r>
            <a:endParaRPr lang="zh-CN" altLang="en-US" sz="2700" dirty="0">
              <a:latin typeface="方正楷体简体" panose="03000509000000000000" charset="-122"/>
              <a:ea typeface="方正楷体简体" panose="03000509000000000000" charset="-122"/>
            </a:endParaRPr>
          </a:p>
          <a:p>
            <a:pPr eaLnBrk="1" latinLnBrk="0" hangingPunct="1">
              <a:lnSpc>
                <a:spcPts val="3500"/>
              </a:lnSpc>
              <a:spcBef>
                <a:spcPts val="600"/>
              </a:spcBef>
            </a:pPr>
            <a:r>
              <a:rPr lang="zh-CN" altLang="en-US" sz="2700" dirty="0">
                <a:latin typeface="方正楷体简体" panose="03000509000000000000" charset="-122"/>
                <a:ea typeface="方正楷体简体" panose="03000509000000000000" charset="-122"/>
                <a:sym typeface="+mn-ea"/>
              </a:rPr>
              <a:t>（二）待处置固定资产明细表；</a:t>
            </a:r>
            <a:endParaRPr lang="zh-CN" altLang="en-US" sz="2700" dirty="0">
              <a:latin typeface="方正楷体简体" panose="03000509000000000000" charset="-122"/>
              <a:ea typeface="方正楷体简体" panose="03000509000000000000" charset="-122"/>
            </a:endParaRPr>
          </a:p>
          <a:p>
            <a:pPr eaLnBrk="1" latinLnBrk="0" hangingPunct="1">
              <a:lnSpc>
                <a:spcPts val="3500"/>
              </a:lnSpc>
              <a:spcBef>
                <a:spcPts val="600"/>
              </a:spcBef>
            </a:pPr>
            <a:r>
              <a:rPr lang="zh-CN" altLang="en-US" sz="2700" dirty="0">
                <a:solidFill>
                  <a:schemeClr val="hlink"/>
                </a:solidFill>
                <a:latin typeface="方正楷体简体" panose="03000509000000000000" charset="-122"/>
                <a:ea typeface="方正楷体简体" panose="03000509000000000000" charset="-122"/>
                <a:sym typeface="+mn-ea"/>
              </a:rPr>
              <a:t>（三）证明固定资产原始价值的有效凭证</a:t>
            </a:r>
            <a:r>
              <a:rPr lang="zh-CN" altLang="en-US" sz="2700" dirty="0">
                <a:latin typeface="方正楷体简体" panose="03000509000000000000" charset="-122"/>
                <a:ea typeface="方正楷体简体" panose="03000509000000000000" charset="-122"/>
                <a:sym typeface="+mn-ea"/>
              </a:rPr>
              <a:t>，包括原始发票或者收据的复印件、记账凭证复印件或者资产卡片等，</a:t>
            </a:r>
            <a:r>
              <a:rPr lang="zh-CN" altLang="en-US" sz="2700" dirty="0">
                <a:solidFill>
                  <a:schemeClr val="hlink"/>
                </a:solidFill>
                <a:latin typeface="方正楷体简体" panose="03000509000000000000" charset="-122"/>
                <a:ea typeface="方正楷体简体" panose="03000509000000000000" charset="-122"/>
                <a:sym typeface="+mn-ea"/>
              </a:rPr>
              <a:t>车辆处置</a:t>
            </a:r>
            <a:r>
              <a:rPr lang="zh-CN" altLang="en-US" sz="2700" dirty="0">
                <a:latin typeface="方正楷体简体" panose="03000509000000000000" charset="-122"/>
                <a:ea typeface="方正楷体简体" panose="03000509000000000000" charset="-122"/>
                <a:sym typeface="+mn-ea"/>
              </a:rPr>
              <a:t>还应当提供车辆领用单、车辆调拨单和车辆行驶证复印件；</a:t>
            </a:r>
            <a:endParaRPr lang="zh-CN" altLang="en-US" sz="2700" dirty="0">
              <a:latin typeface="方正楷体简体" panose="03000509000000000000" charset="-122"/>
              <a:ea typeface="方正楷体简体" panose="03000509000000000000" charset="-122"/>
            </a:endParaRPr>
          </a:p>
          <a:p>
            <a:pPr eaLnBrk="1" latinLnBrk="0" hangingPunct="1">
              <a:lnSpc>
                <a:spcPts val="3500"/>
              </a:lnSpc>
              <a:spcBef>
                <a:spcPts val="600"/>
              </a:spcBef>
            </a:pPr>
            <a:r>
              <a:rPr lang="zh-CN" altLang="en-US" sz="2700" dirty="0">
                <a:solidFill>
                  <a:schemeClr val="hlink"/>
                </a:solidFill>
                <a:latin typeface="方正楷体简体" panose="03000509000000000000" charset="-122"/>
                <a:ea typeface="方正楷体简体" panose="03000509000000000000" charset="-122"/>
                <a:sym typeface="+mn-ea"/>
              </a:rPr>
              <a:t>（四）资产管理部门、使用部门和财务部门鉴定意见</a:t>
            </a:r>
            <a:r>
              <a:rPr lang="zh-CN" altLang="en-US" sz="2700" dirty="0">
                <a:latin typeface="方正楷体简体" panose="03000509000000000000" charset="-122"/>
                <a:ea typeface="方正楷体简体" panose="03000509000000000000" charset="-122"/>
                <a:sym typeface="+mn-ea"/>
              </a:rPr>
              <a:t>；</a:t>
            </a:r>
            <a:endParaRPr lang="zh-CN" altLang="en-US" sz="2700" dirty="0">
              <a:latin typeface="方正楷体简体" panose="03000509000000000000" charset="-122"/>
              <a:ea typeface="方正楷体简体" panose="03000509000000000000" charset="-122"/>
            </a:endParaRPr>
          </a:p>
          <a:p>
            <a:pPr eaLnBrk="1" latinLnBrk="0" hangingPunct="1">
              <a:lnSpc>
                <a:spcPts val="3500"/>
              </a:lnSpc>
              <a:spcBef>
                <a:spcPts val="600"/>
              </a:spcBef>
            </a:pPr>
            <a:r>
              <a:rPr lang="zh-CN" altLang="en-US" sz="2700" dirty="0">
                <a:latin typeface="方正楷体简体" panose="03000509000000000000" charset="-122"/>
                <a:ea typeface="方正楷体简体" panose="03000509000000000000" charset="-122"/>
                <a:sym typeface="+mn-ea"/>
              </a:rPr>
              <a:t>（五）其他相关材料。</a:t>
            </a:r>
            <a:endParaRPr lang="zh-CN" altLang="en-US" sz="2700" dirty="0">
              <a:latin typeface="方正楷体简体" panose="03000509000000000000" charset="-122"/>
              <a:ea typeface="方正楷体简体" panose="03000509000000000000" charset="-122"/>
              <a:sym typeface="+mn-ea"/>
            </a:endParaRPr>
          </a:p>
          <a:p>
            <a:pPr eaLnBrk="1" latinLnBrk="0" hangingPunct="1">
              <a:lnSpc>
                <a:spcPts val="3500"/>
              </a:lnSpc>
              <a:spcBef>
                <a:spcPts val="600"/>
              </a:spcBef>
            </a:pP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165146" y="1523762"/>
            <a:ext cx="7957423" cy="3836035"/>
          </a:xfrm>
          <a:prstGeom prst="rect">
            <a:avLst/>
          </a:prstGeom>
          <a:noFill/>
        </p:spPr>
        <p:txBody>
          <a:bodyPr wrap="square" rtlCol="0" anchor="t">
            <a:spAutoFit/>
          </a:bodyPr>
          <a:p>
            <a:pPr marL="342900" indent="-342900" eaLnBrk="1" latinLnBrk="0" hangingPunct="1">
              <a:lnSpc>
                <a:spcPts val="3500"/>
              </a:lnSpc>
              <a:spcBef>
                <a:spcPts val="600"/>
              </a:spcBef>
              <a:buFont typeface="Arial" panose="02080604020202020204" pitchFamily="34" charset="0"/>
              <a:buChar char="•"/>
            </a:pPr>
            <a:r>
              <a:rPr lang="zh-CN" altLang="en-US" sz="3150" dirty="0">
                <a:sym typeface="+mn-ea"/>
              </a:rPr>
              <a:t>实物处置</a:t>
            </a: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a:p>
            <a:pPr marL="342900" indent="-342900" eaLnBrk="1" latinLnBrk="0" hangingPunct="1">
              <a:lnSpc>
                <a:spcPts val="3500"/>
              </a:lnSpc>
              <a:spcBef>
                <a:spcPts val="600"/>
              </a:spcBef>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经批准变卖或者报废的固定资产，应当通过中央行政事业单位国有资产处置平台</a:t>
            </a:r>
            <a:r>
              <a:rPr lang="zh-CN" altLang="en-US" sz="2700" dirty="0">
                <a:latin typeface="方正楷体简体" panose="03000509000000000000" charset="-122"/>
                <a:ea typeface="方正楷体简体" panose="03000509000000000000" charset="-122"/>
                <a:cs typeface="方正楷体简体" panose="03000509000000000000" charset="-122"/>
                <a:sym typeface="+mn-ea"/>
              </a:rPr>
              <a:t>（中央政府采购网“资产处置”栏目，www.zycg.gov.cn）</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实行进场交易或者统一回收处理。</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ts val="3500"/>
              </a:lnSpc>
              <a:spcBef>
                <a:spcPts val="600"/>
              </a:spcBef>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处置信息类资产，机关各单位应当先交由局办公室进行</a:t>
            </a:r>
            <a:r>
              <a:rPr lang="zh-CN" altLang="en-US" sz="2700" b="0" dirty="0">
                <a:solidFill>
                  <a:schemeClr val="accent2"/>
                </a:solidFill>
                <a:latin typeface="方正楷体简体" panose="03000509000000000000" charset="-122"/>
                <a:ea typeface="方正楷体简体" panose="03000509000000000000" charset="-122"/>
                <a:cs typeface="方正楷体简体" panose="03000509000000000000" charset="-122"/>
                <a:sym typeface="+mn-ea"/>
              </a:rPr>
              <a:t>脱密处理</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，局属事业单位应当先交由本单位信息技术部门进行脱密处理。</a:t>
            </a: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2" name="文本框 1"/>
          <p:cNvSpPr txBox="true"/>
          <p:nvPr/>
        </p:nvSpPr>
        <p:spPr>
          <a:xfrm>
            <a:off x="1165146" y="1523762"/>
            <a:ext cx="7957423" cy="3759200"/>
          </a:xfrm>
          <a:prstGeom prst="rect">
            <a:avLst/>
          </a:prstGeom>
          <a:noFill/>
        </p:spPr>
        <p:txBody>
          <a:bodyPr wrap="square" rtlCol="0" anchor="t">
            <a:spAutoFit/>
          </a:bodyPr>
          <a:p>
            <a:pPr marL="342900" indent="-342900" eaLnBrk="1" latinLnBrk="0" hangingPunct="1">
              <a:lnSpc>
                <a:spcPts val="3500"/>
              </a:lnSpc>
              <a:spcBef>
                <a:spcPts val="600"/>
              </a:spcBef>
              <a:buFont typeface="Arial" panose="02080604020202020204" pitchFamily="34" charset="0"/>
              <a:buChar char="•"/>
            </a:pPr>
            <a:r>
              <a:rPr lang="zh-CN" altLang="en-US" sz="3150" dirty="0">
                <a:sym typeface="+mn-ea"/>
              </a:rPr>
              <a:t>处置信息公开</a:t>
            </a: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a:p>
            <a:pPr marL="342900" indent="-342900" algn="just" eaLnBrk="1" latinLnBrk="0" hangingPunct="1">
              <a:lnSpc>
                <a:spcPts val="3500"/>
              </a:lnSpc>
              <a:spcBef>
                <a:spcPts val="600"/>
              </a:spcBef>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行政事业单位按权限履行资产处置审批程序后，还要通过中央行政事业单位国有资产处置信息公开系统（中央政府采购网“资产处置”栏目，www.zycg.gov.cn）选择资产处置平台服务机构，提交处置需求，处置服务机构审核材料并核实资产情况后，对处置事项信息进行录入。处置单位核实并发布处置事项公告，接受社会公众监督。</a:t>
            </a: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pic>
        <p:nvPicPr>
          <p:cNvPr id="3" name="图片 2" descr="2023-07-03_17-15-39"/>
          <p:cNvPicPr>
            <a:picLocks noChangeAspect="true"/>
          </p:cNvPicPr>
          <p:nvPr/>
        </p:nvPicPr>
        <p:blipFill>
          <a:blip r:embed="rId2"/>
          <a:stretch>
            <a:fillRect/>
          </a:stretch>
        </p:blipFill>
        <p:spPr>
          <a:xfrm>
            <a:off x="114300" y="192405"/>
            <a:ext cx="10058400" cy="64731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21"/>
          <p:cNvPicPr>
            <a:picLocks noChangeAspect="true"/>
          </p:cNvPicPr>
          <p:nvPr/>
        </p:nvPicPr>
        <p:blipFill>
          <a:blip r:embed="rId1"/>
          <a:stretch>
            <a:fillRect/>
          </a:stretch>
        </p:blipFill>
        <p:spPr>
          <a:xfrm>
            <a:off x="3002970" y="987847"/>
            <a:ext cx="6479228" cy="2443415"/>
          </a:xfrm>
          <a:prstGeom prst="rect">
            <a:avLst/>
          </a:prstGeom>
          <a:noFill/>
          <a:ln w="9525">
            <a:noFill/>
          </a:ln>
        </p:spPr>
      </p:pic>
      <p:sp>
        <p:nvSpPr>
          <p:cNvPr id="7171" name="PA-矩形 2"/>
          <p:cNvSpPr/>
          <p:nvPr/>
        </p:nvSpPr>
        <p:spPr>
          <a:xfrm>
            <a:off x="1331459" y="1524675"/>
            <a:ext cx="2947467" cy="1367498"/>
          </a:xfrm>
          <a:prstGeom prst="rect">
            <a:avLst/>
          </a:prstGeom>
          <a:solidFill>
            <a:schemeClr val="accent1"/>
          </a:solidFill>
          <a:ln w="9525">
            <a:noFill/>
          </a:ln>
        </p:spPr>
        <p:txBody>
          <a:bodyPr anchor="ctr" anchorCtr="false"/>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710">
              <a:solidFill>
                <a:srgbClr val="FFFFFF"/>
              </a:solidFill>
              <a:latin typeface="思源黑体" pitchFamily="2" charset="-122"/>
              <a:ea typeface="思源黑体" pitchFamily="2" charset="-122"/>
              <a:sym typeface="思源黑体" pitchFamily="2" charset="-122"/>
            </a:endParaRPr>
          </a:p>
        </p:txBody>
      </p:sp>
      <p:sp>
        <p:nvSpPr>
          <p:cNvPr id="7172" name="PA-文本框 6"/>
          <p:cNvSpPr/>
          <p:nvPr/>
        </p:nvSpPr>
        <p:spPr>
          <a:xfrm>
            <a:off x="1780134" y="1825298"/>
            <a:ext cx="1622915" cy="61722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eaLnBrk="1" hangingPunct="1">
              <a:lnSpc>
                <a:spcPct val="100000"/>
              </a:lnSpc>
              <a:spcBef>
                <a:spcPct val="0"/>
              </a:spcBef>
              <a:buNone/>
            </a:pPr>
            <a:r>
              <a:rPr lang="zh-CN" altLang="en-US" sz="1710" b="1" dirty="0">
                <a:solidFill>
                  <a:schemeClr val="bg1"/>
                </a:solidFill>
                <a:latin typeface="思源黑体" pitchFamily="2" charset="-122"/>
                <a:ea typeface="思源黑体" pitchFamily="2" charset="-122"/>
                <a:sym typeface="思源黑体" pitchFamily="2" charset="-122"/>
              </a:rPr>
              <a:t>目录</a:t>
            </a:r>
            <a:endParaRPr lang="zh-CN" altLang="en-US" sz="1710" b="1" dirty="0">
              <a:solidFill>
                <a:schemeClr val="bg1"/>
              </a:solidFill>
              <a:latin typeface="思源黑体" pitchFamily="2" charset="-122"/>
              <a:ea typeface="思源黑体" pitchFamily="2" charset="-122"/>
              <a:sym typeface="思源黑体" pitchFamily="2" charset="-122"/>
            </a:endParaRPr>
          </a:p>
          <a:p>
            <a:pPr marL="0" lvl="0" indent="0" eaLnBrk="1" hangingPunct="1">
              <a:lnSpc>
                <a:spcPct val="100000"/>
              </a:lnSpc>
              <a:spcBef>
                <a:spcPct val="0"/>
              </a:spcBef>
              <a:buNone/>
            </a:pPr>
            <a:r>
              <a:rPr lang="en-US" altLang="zh-CN" sz="1710" b="1" dirty="0">
                <a:solidFill>
                  <a:schemeClr val="bg1"/>
                </a:solidFill>
                <a:latin typeface="思源黑体" pitchFamily="2" charset="-122"/>
                <a:ea typeface="思源黑体" pitchFamily="2" charset="-122"/>
                <a:sym typeface="思源黑体" pitchFamily="2" charset="-122"/>
              </a:rPr>
              <a:t>CONTENT</a:t>
            </a:r>
            <a:endParaRPr lang="en-US" altLang="zh-CN" sz="1710" dirty="0">
              <a:latin typeface="Arial" panose="020B0604020202090204" charset="-122"/>
              <a:ea typeface="思源黑体" pitchFamily="2" charset="-122"/>
            </a:endParaRPr>
          </a:p>
        </p:txBody>
      </p:sp>
      <p:sp>
        <p:nvSpPr>
          <p:cNvPr id="7173" name="PA-矩形 2"/>
          <p:cNvSpPr/>
          <p:nvPr/>
        </p:nvSpPr>
        <p:spPr>
          <a:xfrm>
            <a:off x="803672" y="1524675"/>
            <a:ext cx="527787" cy="1367498"/>
          </a:xfrm>
          <a:prstGeom prst="rect">
            <a:avLst/>
          </a:prstGeom>
          <a:solidFill>
            <a:schemeClr val="accent1"/>
          </a:solidFill>
          <a:ln w="9525">
            <a:noFill/>
          </a:ln>
        </p:spPr>
        <p:txBody>
          <a:bodyPr anchor="ctr" anchorCtr="false">
            <a:no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algn="ctr" eaLnBrk="1" hangingPunct="1">
              <a:lnSpc>
                <a:spcPct val="100000"/>
              </a:lnSpc>
              <a:buClrTx/>
              <a:buSzTx/>
              <a:buNone/>
            </a:pPr>
            <a:endParaRPr sz="2280" b="0">
              <a:solidFill>
                <a:srgbClr val="FFFFFF"/>
              </a:solidFill>
              <a:latin typeface="思源黑体" pitchFamily="2" charset="-122"/>
              <a:ea typeface="思源黑体" pitchFamily="2" charset="-122"/>
              <a:sym typeface="思源黑体" pitchFamily="2" charset="-122"/>
            </a:endParaRPr>
          </a:p>
        </p:txBody>
      </p:sp>
      <p:grpSp>
        <p:nvGrpSpPr>
          <p:cNvPr id="7174" name="组合 7173"/>
          <p:cNvGrpSpPr/>
          <p:nvPr/>
        </p:nvGrpSpPr>
        <p:grpSpPr>
          <a:xfrm>
            <a:off x="1331467" y="3860891"/>
            <a:ext cx="1961964" cy="667000"/>
            <a:chOff x="0" y="0"/>
            <a:chExt cx="1972574" cy="739756"/>
          </a:xfrm>
        </p:grpSpPr>
        <p:sp>
          <p:nvSpPr>
            <p:cNvPr id="7175" name="PA-文本框 6"/>
            <p:cNvSpPr/>
            <p:nvPr/>
          </p:nvSpPr>
          <p:spPr>
            <a:xfrm>
              <a:off x="0" y="0"/>
              <a:ext cx="1238675"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en-US" altLang="zh-CN" sz="1710" b="1" dirty="0">
                  <a:solidFill>
                    <a:schemeClr val="accent2"/>
                  </a:solidFill>
                  <a:latin typeface="思源黑体" pitchFamily="2" charset="-122"/>
                  <a:ea typeface="思源黑体" pitchFamily="2" charset="-122"/>
                  <a:sym typeface="思源黑体" pitchFamily="2" charset="-122"/>
                </a:rPr>
                <a:t>PART01</a:t>
              </a:r>
              <a:endParaRPr lang="en-US" altLang="zh-CN" sz="1710" dirty="0">
                <a:latin typeface="Arial" panose="020B0604020202090204" charset="-122"/>
                <a:ea typeface="思源黑体" pitchFamily="2" charset="-122"/>
              </a:endParaRPr>
            </a:p>
          </p:txBody>
        </p:sp>
        <p:sp>
          <p:nvSpPr>
            <p:cNvPr id="7176" name="PA-文本框 6"/>
            <p:cNvSpPr/>
            <p:nvPr/>
          </p:nvSpPr>
          <p:spPr>
            <a:xfrm>
              <a:off x="0" y="346776"/>
              <a:ext cx="1972574"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eaLnBrk="1" hangingPunct="1">
                <a:lnSpc>
                  <a:spcPct val="100000"/>
                </a:lnSpc>
                <a:spcBef>
                  <a:spcPct val="0"/>
                </a:spcBef>
                <a:buNone/>
              </a:pPr>
              <a:endParaRPr lang="zh-CN" altLang="en-US" sz="1710">
                <a:latin typeface="Arial" panose="020B0604020202090204" charset="-122"/>
                <a:ea typeface="思源黑体" pitchFamily="2" charset="-122"/>
              </a:endParaRPr>
            </a:p>
          </p:txBody>
        </p:sp>
      </p:grpSp>
      <p:sp>
        <p:nvSpPr>
          <p:cNvPr id="7179" name="PA-文本框 6"/>
          <p:cNvSpPr/>
          <p:nvPr/>
        </p:nvSpPr>
        <p:spPr>
          <a:xfrm>
            <a:off x="4808855" y="4173855"/>
            <a:ext cx="2703195"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lang="zh-CN" altLang="en-US" sz="1710" b="1">
              <a:solidFill>
                <a:srgbClr val="3F3F3F"/>
              </a:solidFill>
              <a:latin typeface="Arial" panose="020B0604020202090204" charset="-122"/>
              <a:ea typeface="思源黑体" pitchFamily="2" charset="-122"/>
              <a:sym typeface="思源黑体" pitchFamily="2" charset="-122"/>
            </a:endParaRPr>
          </a:p>
        </p:txBody>
      </p:sp>
      <p:sp>
        <p:nvSpPr>
          <p:cNvPr id="7182" name="PA-文本框 6"/>
          <p:cNvSpPr/>
          <p:nvPr/>
        </p:nvSpPr>
        <p:spPr>
          <a:xfrm>
            <a:off x="2932430" y="4141470"/>
            <a:ext cx="2733675"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lang="zh-CN" altLang="en-US" sz="1710" b="1">
              <a:solidFill>
                <a:srgbClr val="3F3F3F"/>
              </a:solidFill>
              <a:latin typeface="思源黑体" pitchFamily="2" charset="-122"/>
              <a:ea typeface="思源黑体" pitchFamily="2" charset="-122"/>
              <a:sym typeface="思源黑体" pitchFamily="2" charset="-122"/>
            </a:endParaRPr>
          </a:p>
        </p:txBody>
      </p:sp>
      <p:sp>
        <p:nvSpPr>
          <p:cNvPr id="2" name="PA-文本框 6"/>
          <p:cNvSpPr/>
          <p:nvPr/>
        </p:nvSpPr>
        <p:spPr>
          <a:xfrm>
            <a:off x="1331467" y="4260048"/>
            <a:ext cx="1232012"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zh-CN" sz="1710" b="1" dirty="0">
                <a:solidFill>
                  <a:schemeClr val="accent2"/>
                </a:solidFill>
                <a:latin typeface="思源黑体" pitchFamily="2" charset="-122"/>
                <a:ea typeface="思源黑体" pitchFamily="2" charset="-122"/>
                <a:sym typeface="思源黑体" pitchFamily="2" charset="-122"/>
              </a:rPr>
              <a:t>配置管理</a:t>
            </a:r>
            <a:endParaRPr lang="en-US" altLang="zh-CN" sz="1710" b="1" dirty="0">
              <a:solidFill>
                <a:schemeClr val="accent2"/>
              </a:solidFill>
              <a:latin typeface="思源黑体" pitchFamily="2" charset="-122"/>
              <a:ea typeface="思源黑体" pitchFamily="2" charset="-122"/>
              <a:sym typeface="思源黑体" pitchFamily="2" charset="-122"/>
            </a:endParaRPr>
          </a:p>
        </p:txBody>
      </p:sp>
      <p:sp>
        <p:nvSpPr>
          <p:cNvPr id="7" name="PA-文本框 6"/>
          <p:cNvSpPr/>
          <p:nvPr/>
        </p:nvSpPr>
        <p:spPr>
          <a:xfrm>
            <a:off x="6763385" y="4174490"/>
            <a:ext cx="2703195"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lang="zh-CN" altLang="en-US" sz="1710" b="1">
              <a:solidFill>
                <a:srgbClr val="3F3F3F"/>
              </a:solidFill>
              <a:latin typeface="Arial" panose="020B0604020202090204" charset="-122"/>
              <a:ea typeface="思源黑体" pitchFamily="2" charset="-122"/>
              <a:sym typeface="思源黑体" pitchFamily="2" charset="-122"/>
            </a:endParaRPr>
          </a:p>
        </p:txBody>
      </p:sp>
      <p:grpSp>
        <p:nvGrpSpPr>
          <p:cNvPr id="3" name="组合 2"/>
          <p:cNvGrpSpPr/>
          <p:nvPr/>
        </p:nvGrpSpPr>
        <p:grpSpPr>
          <a:xfrm>
            <a:off x="3318382" y="3860891"/>
            <a:ext cx="1961964" cy="667000"/>
            <a:chOff x="0" y="0"/>
            <a:chExt cx="1972574" cy="739756"/>
          </a:xfrm>
        </p:grpSpPr>
        <p:sp>
          <p:nvSpPr>
            <p:cNvPr id="4" name="PA-文本框 6"/>
            <p:cNvSpPr/>
            <p:nvPr/>
          </p:nvSpPr>
          <p:spPr>
            <a:xfrm>
              <a:off x="0" y="0"/>
              <a:ext cx="1238675"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en-US" altLang="zh-CN" sz="1710" b="1" dirty="0">
                  <a:solidFill>
                    <a:schemeClr val="accent2"/>
                  </a:solidFill>
                  <a:latin typeface="思源黑体" pitchFamily="2" charset="-122"/>
                  <a:ea typeface="思源黑体" pitchFamily="2" charset="-122"/>
                  <a:sym typeface="思源黑体" pitchFamily="2" charset="-122"/>
                </a:rPr>
                <a:t>PART02</a:t>
              </a:r>
              <a:endParaRPr lang="en-US" altLang="zh-CN" sz="1710" dirty="0">
                <a:latin typeface="Arial" panose="020B0604020202090204" charset="-122"/>
                <a:ea typeface="思源黑体" pitchFamily="2" charset="-122"/>
              </a:endParaRPr>
            </a:p>
          </p:txBody>
        </p:sp>
        <p:sp>
          <p:nvSpPr>
            <p:cNvPr id="5" name="PA-文本框 6"/>
            <p:cNvSpPr/>
            <p:nvPr/>
          </p:nvSpPr>
          <p:spPr>
            <a:xfrm>
              <a:off x="0" y="346776"/>
              <a:ext cx="1972574"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eaLnBrk="1" hangingPunct="1">
                <a:lnSpc>
                  <a:spcPct val="100000"/>
                </a:lnSpc>
                <a:spcBef>
                  <a:spcPct val="0"/>
                </a:spcBef>
                <a:buNone/>
              </a:pPr>
              <a:endParaRPr lang="zh-CN" altLang="en-US" sz="1710">
                <a:latin typeface="Arial" panose="020B0604020202090204" charset="-122"/>
                <a:ea typeface="思源黑体" pitchFamily="2" charset="-122"/>
              </a:endParaRPr>
            </a:p>
          </p:txBody>
        </p:sp>
      </p:grpSp>
      <p:grpSp>
        <p:nvGrpSpPr>
          <p:cNvPr id="6" name="组合 5"/>
          <p:cNvGrpSpPr/>
          <p:nvPr/>
        </p:nvGrpSpPr>
        <p:grpSpPr>
          <a:xfrm>
            <a:off x="5406897" y="3860891"/>
            <a:ext cx="1961964" cy="667000"/>
            <a:chOff x="0" y="0"/>
            <a:chExt cx="1972574" cy="739756"/>
          </a:xfrm>
        </p:grpSpPr>
        <p:sp>
          <p:nvSpPr>
            <p:cNvPr id="8" name="PA-文本框 6"/>
            <p:cNvSpPr/>
            <p:nvPr/>
          </p:nvSpPr>
          <p:spPr>
            <a:xfrm>
              <a:off x="0" y="0"/>
              <a:ext cx="1238675"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en-US" altLang="zh-CN" sz="1710" b="1" dirty="0">
                  <a:solidFill>
                    <a:schemeClr val="accent2"/>
                  </a:solidFill>
                  <a:latin typeface="思源黑体" pitchFamily="2" charset="-122"/>
                  <a:ea typeface="思源黑体" pitchFamily="2" charset="-122"/>
                  <a:sym typeface="思源黑体" pitchFamily="2" charset="-122"/>
                </a:rPr>
                <a:t>PART03</a:t>
              </a:r>
              <a:endParaRPr lang="en-US" altLang="zh-CN" sz="1710" dirty="0">
                <a:latin typeface="Arial" panose="020B0604020202090204" charset="-122"/>
                <a:ea typeface="思源黑体" pitchFamily="2" charset="-122"/>
              </a:endParaRPr>
            </a:p>
          </p:txBody>
        </p:sp>
        <p:sp>
          <p:nvSpPr>
            <p:cNvPr id="9" name="PA-文本框 6"/>
            <p:cNvSpPr/>
            <p:nvPr/>
          </p:nvSpPr>
          <p:spPr>
            <a:xfrm>
              <a:off x="0" y="346776"/>
              <a:ext cx="1972574"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eaLnBrk="1" hangingPunct="1">
                <a:lnSpc>
                  <a:spcPct val="100000"/>
                </a:lnSpc>
                <a:spcBef>
                  <a:spcPct val="0"/>
                </a:spcBef>
                <a:buNone/>
              </a:pPr>
              <a:endParaRPr lang="zh-CN" altLang="en-US" sz="1710">
                <a:latin typeface="Arial" panose="020B0604020202090204" charset="-122"/>
                <a:ea typeface="思源黑体" pitchFamily="2" charset="-122"/>
              </a:endParaRPr>
            </a:p>
          </p:txBody>
        </p:sp>
      </p:grpSp>
      <p:grpSp>
        <p:nvGrpSpPr>
          <p:cNvPr id="10" name="组合 9"/>
          <p:cNvGrpSpPr/>
          <p:nvPr/>
        </p:nvGrpSpPr>
        <p:grpSpPr>
          <a:xfrm>
            <a:off x="7520177" y="3862796"/>
            <a:ext cx="1961964" cy="667000"/>
            <a:chOff x="0" y="0"/>
            <a:chExt cx="1972574" cy="739756"/>
          </a:xfrm>
        </p:grpSpPr>
        <p:sp>
          <p:nvSpPr>
            <p:cNvPr id="11" name="PA-文本框 6"/>
            <p:cNvSpPr/>
            <p:nvPr/>
          </p:nvSpPr>
          <p:spPr>
            <a:xfrm>
              <a:off x="0" y="0"/>
              <a:ext cx="1238675"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en-US" altLang="zh-CN" sz="1710" b="1" dirty="0">
                  <a:solidFill>
                    <a:schemeClr val="accent2"/>
                  </a:solidFill>
                  <a:latin typeface="思源黑体" pitchFamily="2" charset="-122"/>
                  <a:ea typeface="思源黑体" pitchFamily="2" charset="-122"/>
                  <a:sym typeface="思源黑体" pitchFamily="2" charset="-122"/>
                </a:rPr>
                <a:t>PART04</a:t>
              </a:r>
              <a:endParaRPr lang="en-US" altLang="zh-CN" sz="1710" dirty="0">
                <a:latin typeface="Arial" panose="020B0604020202090204" charset="-122"/>
                <a:ea typeface="思源黑体" pitchFamily="2" charset="-122"/>
              </a:endParaRPr>
            </a:p>
          </p:txBody>
        </p:sp>
        <p:sp>
          <p:nvSpPr>
            <p:cNvPr id="12" name="PA-文本框 6"/>
            <p:cNvSpPr/>
            <p:nvPr/>
          </p:nvSpPr>
          <p:spPr>
            <a:xfrm>
              <a:off x="0" y="346776"/>
              <a:ext cx="1972574" cy="39298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eaLnBrk="1" hangingPunct="1">
                <a:lnSpc>
                  <a:spcPct val="100000"/>
                </a:lnSpc>
                <a:spcBef>
                  <a:spcPct val="0"/>
                </a:spcBef>
                <a:buNone/>
              </a:pPr>
              <a:endParaRPr lang="zh-CN" altLang="en-US" sz="1710">
                <a:latin typeface="Arial" panose="020B0604020202090204" charset="-122"/>
                <a:ea typeface="思源黑体" pitchFamily="2" charset="-122"/>
              </a:endParaRPr>
            </a:p>
          </p:txBody>
        </p:sp>
      </p:grpSp>
      <p:sp>
        <p:nvSpPr>
          <p:cNvPr id="13" name="PA-文本框 6"/>
          <p:cNvSpPr/>
          <p:nvPr/>
        </p:nvSpPr>
        <p:spPr>
          <a:xfrm>
            <a:off x="5406897" y="4260048"/>
            <a:ext cx="1232012"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zh-CN" sz="1710" b="1" dirty="0">
                <a:solidFill>
                  <a:schemeClr val="accent2"/>
                </a:solidFill>
                <a:latin typeface="思源黑体" pitchFamily="2" charset="-122"/>
                <a:ea typeface="思源黑体" pitchFamily="2" charset="-122"/>
                <a:sym typeface="思源黑体" pitchFamily="2" charset="-122"/>
              </a:rPr>
              <a:t>处置管理</a:t>
            </a:r>
            <a:endParaRPr lang="en-US" altLang="zh-CN" sz="1710" b="1" dirty="0">
              <a:solidFill>
                <a:schemeClr val="accent2"/>
              </a:solidFill>
              <a:latin typeface="思源黑体" pitchFamily="2" charset="-122"/>
              <a:ea typeface="思源黑体" pitchFamily="2" charset="-122"/>
              <a:sym typeface="思源黑体" pitchFamily="2" charset="-122"/>
            </a:endParaRPr>
          </a:p>
        </p:txBody>
      </p:sp>
      <p:sp>
        <p:nvSpPr>
          <p:cNvPr id="14" name="PA-文本框 6"/>
          <p:cNvSpPr/>
          <p:nvPr/>
        </p:nvSpPr>
        <p:spPr>
          <a:xfrm>
            <a:off x="3318382" y="4260048"/>
            <a:ext cx="1232012"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zh-CN" sz="1710" b="1" dirty="0">
                <a:solidFill>
                  <a:schemeClr val="accent2"/>
                </a:solidFill>
                <a:latin typeface="思源黑体" pitchFamily="2" charset="-122"/>
                <a:ea typeface="思源黑体" pitchFamily="2" charset="-122"/>
                <a:sym typeface="思源黑体" pitchFamily="2" charset="-122"/>
              </a:rPr>
              <a:t>使用管理</a:t>
            </a:r>
            <a:endParaRPr lang="en-US" altLang="zh-CN" sz="1710" b="1" dirty="0">
              <a:solidFill>
                <a:schemeClr val="accent2"/>
              </a:solidFill>
              <a:latin typeface="思源黑体" pitchFamily="2" charset="-122"/>
              <a:ea typeface="思源黑体" pitchFamily="2" charset="-122"/>
              <a:sym typeface="思源黑体" pitchFamily="2" charset="-122"/>
            </a:endParaRPr>
          </a:p>
        </p:txBody>
      </p:sp>
      <p:sp>
        <p:nvSpPr>
          <p:cNvPr id="15" name="PA-文本框 6"/>
          <p:cNvSpPr/>
          <p:nvPr/>
        </p:nvSpPr>
        <p:spPr>
          <a:xfrm>
            <a:off x="7498587" y="4260048"/>
            <a:ext cx="1232012" cy="354330"/>
          </a:xfrm>
          <a:prstGeom prst="rect">
            <a:avLst/>
          </a:prstGeom>
          <a:noFill/>
          <a:ln w="9525">
            <a:noFill/>
          </a:ln>
        </p:spPr>
        <p:txBody>
          <a:bodyPr>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r>
              <a:rPr lang="zh-CN" sz="1710" b="1" dirty="0">
                <a:solidFill>
                  <a:schemeClr val="accent2"/>
                </a:solidFill>
                <a:latin typeface="思源黑体" pitchFamily="2" charset="-122"/>
                <a:ea typeface="思源黑体" pitchFamily="2" charset="-122"/>
                <a:sym typeface="思源黑体" pitchFamily="2" charset="-122"/>
              </a:rPr>
              <a:t>统计报告</a:t>
            </a:r>
            <a:endParaRPr lang="en-US" altLang="zh-CN" sz="1710" b="1" dirty="0">
              <a:solidFill>
                <a:schemeClr val="accent2"/>
              </a:solidFill>
              <a:latin typeface="思源黑体" pitchFamily="2" charset="-122"/>
              <a:ea typeface="思源黑体" pitchFamily="2" charset="-122"/>
              <a:sym typeface="思源黑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800" fill="hold"/>
                                        <p:tgtEl>
                                          <p:spTgt spid="7171"/>
                                        </p:tgtEl>
                                        <p:attrNameLst>
                                          <p:attrName>ppt_x</p:attrName>
                                        </p:attrNameLst>
                                      </p:cBhvr>
                                      <p:tavLst>
                                        <p:tav tm="0">
                                          <p:val>
                                            <p:strVal val="0-#ppt_w/2"/>
                                          </p:val>
                                        </p:tav>
                                        <p:tav tm="100000">
                                          <p:val>
                                            <p:strVal val="#ppt_x"/>
                                          </p:val>
                                        </p:tav>
                                      </p:tavLst>
                                    </p:anim>
                                    <p:anim calcmode="lin" valueType="num">
                                      <p:cBhvr>
                                        <p:cTn id="8" dur="800" fill="hold"/>
                                        <p:tgtEl>
                                          <p:spTgt spid="717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500"/>
                                  </p:stCondLst>
                                  <p:childTnLst>
                                    <p:set>
                                      <p:cBhvr>
                                        <p:cTn id="10" dur="1" fill="hold">
                                          <p:stCondLst>
                                            <p:cond delay="0"/>
                                          </p:stCondLst>
                                        </p:cTn>
                                        <p:tgtEl>
                                          <p:spTgt spid="7172"/>
                                        </p:tgtEl>
                                        <p:attrNameLst>
                                          <p:attrName>style.visibility</p:attrName>
                                        </p:attrNameLst>
                                      </p:cBhvr>
                                      <p:to>
                                        <p:strVal val="visible"/>
                                      </p:to>
                                    </p:set>
                                    <p:animEffect filter="fade">
                                      <p:cBhvr>
                                        <p:cTn id="11" dur="500"/>
                                        <p:tgtEl>
                                          <p:spTgt spid="7172"/>
                                        </p:tgtEl>
                                      </p:cBhvr>
                                    </p:animEffect>
                                  </p:childTnLst>
                                </p:cTn>
                              </p:par>
                              <p:par>
                                <p:cTn id="12" presetID="2" presetClass="entr" presetSubtype="8" decel="100000" fill="hold" grpId="0" nodeType="withEffect">
                                  <p:stCondLst>
                                    <p:cond delay="0"/>
                                  </p:stCondLst>
                                  <p:childTnLst>
                                    <p:set>
                                      <p:cBhvr>
                                        <p:cTn id="13" dur="1" fill="hold">
                                          <p:stCondLst>
                                            <p:cond delay="0"/>
                                          </p:stCondLst>
                                        </p:cTn>
                                        <p:tgtEl>
                                          <p:spTgt spid="7173"/>
                                        </p:tgtEl>
                                        <p:attrNameLst>
                                          <p:attrName>style.visibility</p:attrName>
                                        </p:attrNameLst>
                                      </p:cBhvr>
                                      <p:to>
                                        <p:strVal val="visible"/>
                                      </p:to>
                                    </p:set>
                                    <p:anim calcmode="lin" valueType="num">
                                      <p:cBhvr>
                                        <p:cTn id="14" dur="800" fill="hold"/>
                                        <p:tgtEl>
                                          <p:spTgt spid="7173"/>
                                        </p:tgtEl>
                                        <p:attrNameLst>
                                          <p:attrName>ppt_x</p:attrName>
                                        </p:attrNameLst>
                                      </p:cBhvr>
                                      <p:tavLst>
                                        <p:tav tm="0">
                                          <p:val>
                                            <p:strVal val="0-#ppt_w/2"/>
                                          </p:val>
                                        </p:tav>
                                        <p:tav tm="100000">
                                          <p:val>
                                            <p:strVal val="#ppt_x"/>
                                          </p:val>
                                        </p:tav>
                                      </p:tavLst>
                                    </p:anim>
                                    <p:anim calcmode="lin" valueType="num">
                                      <p:cBhvr>
                                        <p:cTn id="15" dur="800" fill="hold"/>
                                        <p:tgtEl>
                                          <p:spTgt spid="7173"/>
                                        </p:tgtEl>
                                        <p:attrNameLst>
                                          <p:attrName>ppt_y</p:attrName>
                                        </p:attrNameLst>
                                      </p:cBhvr>
                                      <p:tavLst>
                                        <p:tav tm="0">
                                          <p:val>
                                            <p:strVal val="#ppt_y"/>
                                          </p:val>
                                        </p:tav>
                                        <p:tav tm="100000">
                                          <p:val>
                                            <p:strVal val="#ppt_y"/>
                                          </p:val>
                                        </p:tav>
                                      </p:tavLst>
                                    </p:anim>
                                  </p:childTnLst>
                                </p:cTn>
                              </p:par>
                              <p:par>
                                <p:cTn id="16" presetID="42" presetClass="entr" presetSubtype="0" fill="hold" nodeType="withEffect">
                                  <p:stCondLst>
                                    <p:cond delay="1900"/>
                                  </p:stCondLst>
                                  <p:childTnLst>
                                    <p:set>
                                      <p:cBhvr>
                                        <p:cTn id="17" dur="1" fill="hold">
                                          <p:stCondLst>
                                            <p:cond delay="0"/>
                                          </p:stCondLst>
                                        </p:cTn>
                                        <p:tgtEl>
                                          <p:spTgt spid="7174"/>
                                        </p:tgtEl>
                                        <p:attrNameLst>
                                          <p:attrName>style.visibility</p:attrName>
                                        </p:attrNameLst>
                                      </p:cBhvr>
                                      <p:to>
                                        <p:strVal val="visible"/>
                                      </p:to>
                                    </p:set>
                                    <p:animEffect filter="fade">
                                      <p:cBhvr>
                                        <p:cTn id="18" dur="1000"/>
                                        <p:tgtEl>
                                          <p:spTgt spid="7174"/>
                                        </p:tgtEl>
                                      </p:cBhvr>
                                    </p:animEffect>
                                    <p:anim calcmode="lin" valueType="num">
                                      <p:cBhvr>
                                        <p:cTn id="19" dur="1000" fill="hold"/>
                                        <p:tgtEl>
                                          <p:spTgt spid="7174"/>
                                        </p:tgtEl>
                                        <p:attrNameLst>
                                          <p:attrName>ppt_x</p:attrName>
                                        </p:attrNameLst>
                                      </p:cBhvr>
                                      <p:tavLst>
                                        <p:tav tm="0">
                                          <p:val>
                                            <p:strVal val="#ppt_x"/>
                                          </p:val>
                                        </p:tav>
                                        <p:tav tm="100000">
                                          <p:val>
                                            <p:strVal val="#ppt_x"/>
                                          </p:val>
                                        </p:tav>
                                      </p:tavLst>
                                    </p:anim>
                                    <p:anim calcmode="lin" valueType="num">
                                      <p:cBhvr>
                                        <p:cTn id="20" dur="1000" fill="hold"/>
                                        <p:tgtEl>
                                          <p:spTgt spid="717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900"/>
                                  </p:stCondLst>
                                  <p:childTnLst>
                                    <p:set>
                                      <p:cBhvr>
                                        <p:cTn id="22" dur="1" fill="hold">
                                          <p:stCondLst>
                                            <p:cond delay="0"/>
                                          </p:stCondLst>
                                        </p:cTn>
                                        <p:tgtEl>
                                          <p:spTgt spid="3"/>
                                        </p:tgtEl>
                                        <p:attrNameLst>
                                          <p:attrName>style.visibility</p:attrName>
                                        </p:attrNameLst>
                                      </p:cBhvr>
                                      <p:to>
                                        <p:strVal val="visible"/>
                                      </p:to>
                                    </p:set>
                                    <p:animEffect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900"/>
                                  </p:stCondLst>
                                  <p:childTnLst>
                                    <p:set>
                                      <p:cBhvr>
                                        <p:cTn id="27" dur="1" fill="hold">
                                          <p:stCondLst>
                                            <p:cond delay="0"/>
                                          </p:stCondLst>
                                        </p:cTn>
                                        <p:tgtEl>
                                          <p:spTgt spid="6"/>
                                        </p:tgtEl>
                                        <p:attrNameLst>
                                          <p:attrName>style.visibility</p:attrName>
                                        </p:attrNameLst>
                                      </p:cBhvr>
                                      <p:to>
                                        <p:strVal val="visible"/>
                                      </p:to>
                                    </p:set>
                                    <p:animEffect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900"/>
                                  </p:stCondLst>
                                  <p:childTnLst>
                                    <p:set>
                                      <p:cBhvr>
                                        <p:cTn id="32" dur="1" fill="hold">
                                          <p:stCondLst>
                                            <p:cond delay="0"/>
                                          </p:stCondLst>
                                        </p:cTn>
                                        <p:tgtEl>
                                          <p:spTgt spid="10"/>
                                        </p:tgtEl>
                                        <p:attrNameLst>
                                          <p:attrName>style.visibility</p:attrName>
                                        </p:attrNameLst>
                                      </p:cBhvr>
                                      <p:to>
                                        <p:strVal val="visible"/>
                                      </p:to>
                                    </p:set>
                                    <p:animEffect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ldLvl="0" animBg="true"/>
      <p:bldP spid="7172" grpId="0" bldLvl="0"/>
      <p:bldP spid="7173" grpId="0" bldLvl="0" animBg="tru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pic>
        <p:nvPicPr>
          <p:cNvPr id="3" name="图片 2" descr="2023-07-03_17-18-21"/>
          <p:cNvPicPr>
            <a:picLocks noChangeAspect="true"/>
          </p:cNvPicPr>
          <p:nvPr/>
        </p:nvPicPr>
        <p:blipFill>
          <a:blip r:embed="rId2"/>
          <a:stretch>
            <a:fillRect/>
          </a:stretch>
        </p:blipFill>
        <p:spPr>
          <a:xfrm>
            <a:off x="114300" y="384810"/>
            <a:ext cx="10057765" cy="60883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pic>
        <p:nvPicPr>
          <p:cNvPr id="2" name="图片 1" descr="2023-07-03_17-23-17"/>
          <p:cNvPicPr>
            <a:picLocks noChangeAspect="true"/>
          </p:cNvPicPr>
          <p:nvPr/>
        </p:nvPicPr>
        <p:blipFill>
          <a:blip r:embed="rId2"/>
          <a:stretch>
            <a:fillRect/>
          </a:stretch>
        </p:blipFill>
        <p:spPr>
          <a:xfrm>
            <a:off x="114300" y="264160"/>
            <a:ext cx="10058400" cy="63296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r>
              <a:rPr lang="en-US" altLang="zh-CN" sz="3150" b="0" i="0" dirty="0">
                <a:latin typeface="方正毡笔黑简体" panose="03000509000000000000" pitchFamily="65" charset="-122"/>
                <a:ea typeface="方正毡笔黑简体" panose="03000509000000000000" pitchFamily="65" charset="-122"/>
              </a:rPr>
              <a:t>PART4  </a:t>
            </a:r>
            <a:r>
              <a:rPr lang="zh-CN" altLang="en-US" sz="3150" b="0" i="0" dirty="0">
                <a:latin typeface="方正毡笔黑简体" panose="03000509000000000000" pitchFamily="65" charset="-122"/>
                <a:ea typeface="方正毡笔黑简体" panose="03000509000000000000" pitchFamily="65" charset="-122"/>
              </a:rPr>
              <a:t>统计报告</a:t>
            </a:r>
            <a:endParaRPr lang="zh-CN" altLang="en-US" sz="3150" b="0" i="0" dirty="0">
              <a:latin typeface="方正毡笔黑简体" panose="03000509000000000000" pitchFamily="65" charset="-122"/>
              <a:ea typeface="方正毡笔黑简体" panose="03000509000000000000" pitchFamily="65" charset="-122"/>
            </a:endParaRPr>
          </a:p>
        </p:txBody>
      </p:sp>
      <p:sp>
        <p:nvSpPr>
          <p:cNvPr id="2" name="文本框 1"/>
          <p:cNvSpPr txBox="true"/>
          <p:nvPr/>
        </p:nvSpPr>
        <p:spPr>
          <a:xfrm>
            <a:off x="1165225" y="1524000"/>
            <a:ext cx="8277860" cy="4575175"/>
          </a:xfrm>
          <a:prstGeom prst="rect">
            <a:avLst/>
          </a:prstGeom>
          <a:noFill/>
        </p:spPr>
        <p:txBody>
          <a:bodyPr wrap="square" rtlCol="0" anchor="t">
            <a:spAutoFit/>
          </a:bodyPr>
          <a:p>
            <a:pPr eaLnBrk="1" latinLnBrk="0" hangingPunct="1">
              <a:lnSpc>
                <a:spcPct val="120000"/>
              </a:lnSpc>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一、年报（一般应于每年3月20日前完成编报工作，具体时间参照下发通知）</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ct val="120000"/>
              </a:lnSpc>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行政事业单位资产报告(财政部)</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ct val="120000"/>
              </a:lnSpc>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行政事业单位国有资产年度决算报告(国管局）</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ct val="120000"/>
              </a:lnSpc>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企业财务会计决算报告(财政部)</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ct val="120000"/>
              </a:lnSpc>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企业国有资产统计报告(国资委)</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eaLnBrk="1" latinLnBrk="0" hangingPunct="1">
              <a:lnSpc>
                <a:spcPct val="120000"/>
              </a:lnSpc>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二、月报</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ct val="120000"/>
              </a:lnSpc>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行政事业单位国有资产月报(财政部)（每月</a:t>
            </a:r>
            <a:r>
              <a:rPr lang="en-US" altLang="zh-CN" sz="2700" b="0" dirty="0">
                <a:latin typeface="方正楷体简体" panose="03000509000000000000" charset="-122"/>
                <a:ea typeface="方正楷体简体" panose="03000509000000000000" charset="-122"/>
                <a:cs typeface="方正楷体简体" panose="03000509000000000000" charset="-122"/>
                <a:sym typeface="+mn-ea"/>
              </a:rPr>
              <a:t>14</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号前报）</a:t>
            </a:r>
            <a:endParaRPr lang="zh-CN" altLang="en-US" sz="2700" b="0" dirty="0">
              <a:latin typeface="方正楷体简体" panose="03000509000000000000" charset="-122"/>
              <a:ea typeface="方正楷体简体" panose="03000509000000000000" charset="-122"/>
              <a:cs typeface="方正楷体简体" panose="03000509000000000000" charset="-122"/>
            </a:endParaRPr>
          </a:p>
          <a:p>
            <a:pPr marL="342900" indent="-342900" eaLnBrk="1" latinLnBrk="0" hangingPunct="1">
              <a:lnSpc>
                <a:spcPct val="120000"/>
              </a:lnSpc>
              <a:buFont typeface="Arial" panose="02080604020202020204" pitchFamily="34" charset="0"/>
              <a:buChar char="•"/>
            </a:pP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企业经济效益月报(财政部)（每月</a:t>
            </a:r>
            <a:r>
              <a:rPr lang="en-US" altLang="zh-CN" sz="2700" b="0" dirty="0">
                <a:latin typeface="方正楷体简体" panose="03000509000000000000" charset="-122"/>
                <a:ea typeface="方正楷体简体" panose="03000509000000000000" charset="-122"/>
                <a:cs typeface="方正楷体简体" panose="03000509000000000000" charset="-122"/>
                <a:sym typeface="+mn-ea"/>
              </a:rPr>
              <a:t>10</a:t>
            </a:r>
            <a:r>
              <a:rPr lang="zh-CN" altLang="en-US" sz="2700" b="0" dirty="0">
                <a:latin typeface="方正楷体简体" panose="03000509000000000000" charset="-122"/>
                <a:ea typeface="方正楷体简体" panose="03000509000000000000" charset="-122"/>
                <a:cs typeface="方正楷体简体" panose="03000509000000000000" charset="-122"/>
                <a:sym typeface="+mn-ea"/>
              </a:rPr>
              <a:t>号之前报）</a:t>
            </a:r>
            <a:endParaRPr lang="zh-CN" altLang="en-US" sz="2700" b="0" dirty="0">
              <a:latin typeface="方正楷体简体" panose="03000509000000000000" charset="-122"/>
              <a:ea typeface="方正楷体简体" panose="03000509000000000000" charset="-122"/>
              <a:cs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矩形 1"/>
          <p:cNvSpPr/>
          <p:nvPr/>
        </p:nvSpPr>
        <p:spPr>
          <a:xfrm>
            <a:off x="103190" y="655480"/>
            <a:ext cx="10080516" cy="5545705"/>
          </a:xfrm>
          <a:prstGeom prst="rect">
            <a:avLst/>
          </a:prstGeom>
          <a:solidFill>
            <a:srgbClr val="F2F2F2"/>
          </a:soli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520">
              <a:solidFill>
                <a:srgbClr val="FFFFFF"/>
              </a:solidFill>
              <a:latin typeface="思源黑体" pitchFamily="2" charset="-122"/>
              <a:ea typeface="思源黑体" pitchFamily="2" charset="-122"/>
              <a:sym typeface="思源黑体" pitchFamily="2" charset="-122"/>
            </a:endParaRPr>
          </a:p>
        </p:txBody>
      </p:sp>
      <p:pic>
        <p:nvPicPr>
          <p:cNvPr id="99331" name="图片 2"/>
          <p:cNvPicPr>
            <a:picLocks noChangeAspect="true"/>
          </p:cNvPicPr>
          <p:nvPr/>
        </p:nvPicPr>
        <p:blipFill>
          <a:blip r:embed="rId1"/>
          <a:stretch>
            <a:fillRect/>
          </a:stretch>
        </p:blipFill>
        <p:spPr>
          <a:xfrm>
            <a:off x="-2475204" y="520217"/>
            <a:ext cx="5814446" cy="5763998"/>
          </a:xfrm>
          <a:prstGeom prst="rect">
            <a:avLst/>
          </a:prstGeom>
          <a:noFill/>
          <a:ln w="9525">
            <a:noFill/>
          </a:ln>
        </p:spPr>
      </p:pic>
      <p:sp>
        <p:nvSpPr>
          <p:cNvPr id="99332" name="PA_椭圆 75"/>
          <p:cNvSpPr/>
          <p:nvPr/>
        </p:nvSpPr>
        <p:spPr>
          <a:xfrm>
            <a:off x="-3209210" y="-172159"/>
            <a:ext cx="7165926" cy="6962598"/>
          </a:xfrm>
          <a:prstGeom prst="ellipse">
            <a:avLst/>
          </a:prstGeom>
          <a:noFill/>
          <a:ln w="101600" cap="flat" cmpd="sng">
            <a:solidFill>
              <a:schemeClr val="accent2"/>
            </a:solidFill>
            <a:prstDash val="solid"/>
            <a:headEnd type="none" w="med" len="med"/>
            <a:tailEnd type="none" w="med" len="med"/>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520" b="1" i="1">
              <a:solidFill>
                <a:srgbClr val="FFFFFF"/>
              </a:solidFill>
              <a:latin typeface="思源黑体" pitchFamily="2" charset="-122"/>
              <a:ea typeface="思源黑体" pitchFamily="2" charset="-122"/>
              <a:sym typeface="思源黑体" pitchFamily="2" charset="-122"/>
            </a:endParaRPr>
          </a:p>
        </p:txBody>
      </p:sp>
      <p:sp>
        <p:nvSpPr>
          <p:cNvPr id="99333" name="PA_椭圆 75"/>
          <p:cNvSpPr/>
          <p:nvPr/>
        </p:nvSpPr>
        <p:spPr>
          <a:xfrm>
            <a:off x="2674887" y="2289327"/>
            <a:ext cx="2219427" cy="2219085"/>
          </a:xfrm>
          <a:prstGeom prst="ellipse">
            <a:avLst/>
          </a:prstGeom>
          <a:gradFill rotWithShape="true">
            <a:gsLst>
              <a:gs pos="0">
                <a:srgbClr val="4B6CB7"/>
              </a:gs>
              <a:gs pos="100000">
                <a:srgbClr val="182848"/>
              </a:gs>
            </a:gsLst>
            <a:lin ang="3600000" scaled="true"/>
            <a:tileRect/>
          </a:gra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520" b="1" i="1">
              <a:solidFill>
                <a:srgbClr val="FFFFFF"/>
              </a:solidFill>
              <a:latin typeface="思源黑体" pitchFamily="2" charset="-122"/>
              <a:ea typeface="思源黑体" pitchFamily="2" charset="-122"/>
              <a:sym typeface="思源黑体" pitchFamily="2" charset="-122"/>
            </a:endParaRPr>
          </a:p>
        </p:txBody>
      </p:sp>
      <p:sp>
        <p:nvSpPr>
          <p:cNvPr id="99334" name="文本框 7"/>
          <p:cNvSpPr/>
          <p:nvPr/>
        </p:nvSpPr>
        <p:spPr>
          <a:xfrm>
            <a:off x="6413223" y="2744309"/>
            <a:ext cx="2441772" cy="1129665"/>
          </a:xfrm>
          <a:prstGeom prst="rect">
            <a:avLst/>
          </a:prstGeom>
          <a:noFill/>
          <a:ln w="9525">
            <a:noFill/>
          </a:ln>
        </p:spPr>
        <p:txBody>
          <a:bodyPr wrap="square">
            <a:spAutoFit/>
          </a:bodyP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eaLnBrk="1" hangingPunct="1">
              <a:lnSpc>
                <a:spcPct val="100000"/>
              </a:lnSpc>
              <a:spcBef>
                <a:spcPct val="0"/>
              </a:spcBef>
              <a:buNone/>
            </a:pPr>
            <a:r>
              <a:rPr lang="zh-CN" altLang="en-US" sz="6750" b="1" dirty="0">
                <a:solidFill>
                  <a:srgbClr val="3F3F3F"/>
                </a:solidFill>
                <a:latin typeface="字魂58号-创中黑" pitchFamily="2" charset="-122"/>
                <a:ea typeface="字魂58号-创中黑" pitchFamily="2" charset="-122"/>
                <a:sym typeface="字魂58号-创中黑" pitchFamily="2" charset="-122"/>
              </a:rPr>
              <a:t>谢谢！</a:t>
            </a:r>
            <a:endParaRPr lang="zh-CN" altLang="en-US" sz="1520" dirty="0">
              <a:latin typeface="Arial" panose="020B0604020202090204" charset="-122"/>
              <a:ea typeface="宋体" panose="02010600030101010101" pitchFamily="2" charset="-122"/>
            </a:endParaRPr>
          </a:p>
        </p:txBody>
      </p:sp>
      <p:sp>
        <p:nvSpPr>
          <p:cNvPr id="99335" name="PA_椭圆 75"/>
          <p:cNvSpPr/>
          <p:nvPr/>
        </p:nvSpPr>
        <p:spPr>
          <a:xfrm>
            <a:off x="4626429" y="1171079"/>
            <a:ext cx="476836" cy="475423"/>
          </a:xfrm>
          <a:prstGeom prst="ellipse">
            <a:avLst/>
          </a:prstGeom>
          <a:gradFill rotWithShape="true">
            <a:gsLst>
              <a:gs pos="0">
                <a:srgbClr val="4B6CB7"/>
              </a:gs>
              <a:gs pos="100000">
                <a:srgbClr val="182848"/>
              </a:gs>
            </a:gsLst>
            <a:lin ang="3600000" scaled="true"/>
            <a:tileRect/>
          </a:gra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520" b="1" i="1">
              <a:solidFill>
                <a:srgbClr val="FFFFFF"/>
              </a:solidFill>
              <a:latin typeface="思源黑体" pitchFamily="2" charset="-122"/>
              <a:ea typeface="思源黑体" pitchFamily="2" charset="-122"/>
              <a:sym typeface="思源黑体" pitchFamily="2" charset="-122"/>
            </a:endParaRPr>
          </a:p>
        </p:txBody>
      </p:sp>
      <p:sp>
        <p:nvSpPr>
          <p:cNvPr id="99336" name="PA_椭圆 75"/>
          <p:cNvSpPr/>
          <p:nvPr/>
        </p:nvSpPr>
        <p:spPr>
          <a:xfrm>
            <a:off x="8854996" y="4918213"/>
            <a:ext cx="2197997" cy="2196319"/>
          </a:xfrm>
          <a:prstGeom prst="ellipse">
            <a:avLst/>
          </a:prstGeom>
          <a:gradFill rotWithShape="true">
            <a:gsLst>
              <a:gs pos="0">
                <a:srgbClr val="4B6CB7"/>
              </a:gs>
              <a:gs pos="100000">
                <a:srgbClr val="182848"/>
              </a:gs>
            </a:gsLst>
            <a:lin ang="3600000" scaled="true"/>
            <a:tileRect/>
          </a:gradFill>
          <a:ln w="9525">
            <a:noFill/>
          </a:ln>
        </p:spPr>
        <p:txBody>
          <a:bodyPr anchor="ctr"/>
          <a:lstStyle>
            <a:lvl1pPr marL="228600" lvl="0" indent="-228600" algn="l" defTabSz="914400" eaLnBrk="0" fontAlgn="base" latinLnBrk="0" hangingPunct="0">
              <a:lnSpc>
                <a:spcPct val="90000"/>
              </a:lnSpc>
              <a:spcBef>
                <a:spcPts val="1000"/>
              </a:spcBef>
              <a:spcAft>
                <a:spcPct val="0"/>
              </a:spcAft>
              <a:buFont typeface="Arial" panose="020B0604020202090204" charset="-122"/>
              <a:buChar char="•"/>
              <a:defRPr sz="2800" u="none" kern="1200" baseline="0">
                <a:solidFill>
                  <a:schemeClr val="tx1"/>
                </a:solidFill>
                <a:latin typeface="等线" pitchFamily="2" charset="-122"/>
                <a:ea typeface="等线" pitchFamily="2" charset="-122"/>
                <a:sym typeface="等线" pitchFamily="2" charset="-122"/>
              </a:defRPr>
            </a:lvl1pPr>
            <a:lvl2pPr marL="685800" lvl="1" indent="-228600" algn="l" defTabSz="914400" eaLnBrk="0" fontAlgn="base" latinLnBrk="0" hangingPunct="0">
              <a:lnSpc>
                <a:spcPct val="90000"/>
              </a:lnSpc>
              <a:spcBef>
                <a:spcPts val="500"/>
              </a:spcBef>
              <a:spcAft>
                <a:spcPct val="0"/>
              </a:spcAft>
              <a:buFont typeface="Arial" panose="020B0604020202090204" charset="-122"/>
              <a:buChar char="•"/>
              <a:defRPr sz="2400" b="0" i="0" u="none" kern="1200" baseline="0">
                <a:solidFill>
                  <a:schemeClr val="tx1"/>
                </a:solidFill>
                <a:latin typeface="等线" pitchFamily="2" charset="-122"/>
                <a:ea typeface="等线" pitchFamily="2" charset="-122"/>
                <a:sym typeface="等线" pitchFamily="2" charset="-122"/>
              </a:defRPr>
            </a:lvl2pPr>
            <a:lvl3pPr marL="1143000" lvl="2" indent="-228600" algn="l" defTabSz="914400" eaLnBrk="0" fontAlgn="base" latinLnBrk="0" hangingPunct="0">
              <a:lnSpc>
                <a:spcPct val="90000"/>
              </a:lnSpc>
              <a:spcBef>
                <a:spcPts val="500"/>
              </a:spcBef>
              <a:spcAft>
                <a:spcPct val="0"/>
              </a:spcAft>
              <a:buFont typeface="Arial" panose="020B0604020202090204" charset="-122"/>
              <a:buChar char="•"/>
              <a:defRPr sz="2000" b="0" i="0" u="none" kern="1200" baseline="0">
                <a:solidFill>
                  <a:schemeClr val="tx1"/>
                </a:solidFill>
                <a:latin typeface="等线" pitchFamily="2" charset="-122"/>
                <a:ea typeface="等线" pitchFamily="2" charset="-122"/>
                <a:sym typeface="等线" pitchFamily="2" charset="-122"/>
              </a:defRPr>
            </a:lvl3pPr>
            <a:lvl4pPr marL="1600200" lvl="3"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4pPr>
            <a:lvl5pPr marL="2057400" lvl="4" indent="-228600" algn="l" defTabSz="914400" eaLnBrk="0" fontAlgn="base" latinLnBrk="0" hangingPunct="0">
              <a:lnSpc>
                <a:spcPct val="90000"/>
              </a:lnSpc>
              <a:spcBef>
                <a:spcPts val="500"/>
              </a:spcBef>
              <a:spcAft>
                <a:spcPct val="0"/>
              </a:spcAft>
              <a:buFont typeface="Arial" panose="020B0604020202090204" charset="-122"/>
              <a:buChar char="•"/>
              <a:defRPr sz="1800" b="0" i="0" u="none" kern="1200" baseline="0">
                <a:solidFill>
                  <a:schemeClr val="tx1"/>
                </a:solidFill>
                <a:latin typeface="等线" pitchFamily="2" charset="-122"/>
                <a:ea typeface="等线" pitchFamily="2" charset="-122"/>
                <a:sym typeface="等线" pitchFamily="2" charset="-122"/>
              </a:defRPr>
            </a:lvl5pPr>
          </a:lstStyle>
          <a:p>
            <a:pPr marL="0" lvl="0" indent="0" algn="ctr" eaLnBrk="1" hangingPunct="1">
              <a:lnSpc>
                <a:spcPct val="100000"/>
              </a:lnSpc>
              <a:spcBef>
                <a:spcPct val="0"/>
              </a:spcBef>
              <a:buNone/>
            </a:pPr>
            <a:endParaRPr sz="1520" b="1" i="1">
              <a:solidFill>
                <a:srgbClr val="FFFFFF"/>
              </a:solidFill>
              <a:latin typeface="思源黑体" pitchFamily="2" charset="-122"/>
              <a:ea typeface="思源黑体" pitchFamily="2" charset="-122"/>
              <a:sym typeface="思源黑体" pitchFamily="2" charset="-122"/>
            </a:endParaRPr>
          </a:p>
        </p:txBody>
      </p:sp>
      <p:sp>
        <p:nvSpPr>
          <p:cNvPr id="99337" name="任意多边形: 形状 14"/>
          <p:cNvSpPr/>
          <p:nvPr/>
        </p:nvSpPr>
        <p:spPr>
          <a:xfrm>
            <a:off x="7194109" y="-1120326"/>
            <a:ext cx="3750391" cy="3739099"/>
          </a:xfrm>
          <a:custGeom>
            <a:avLst/>
            <a:gdLst/>
            <a:ahLst/>
            <a:cxnLst/>
            <a:rect l="0" t="0" r="0" b="0"/>
            <a:pathLst/>
          </a:custGeom>
          <a:solidFill>
            <a:srgbClr val="182848">
              <a:alpha val="4999"/>
            </a:srgbClr>
          </a:solidFill>
          <a:ln w="9525">
            <a:noFill/>
          </a:ln>
        </p:spPr>
        <p:txBody>
          <a:bodyPr/>
          <a:lstStyle/>
          <a:p>
            <a:endParaRPr lang="zh-CN" altLang="en-US" sz="100"/>
          </a:p>
        </p:txBody>
      </p:sp>
      <p:sp>
        <p:nvSpPr>
          <p:cNvPr id="2" name="日期占位符 1"/>
          <p:cNvSpPr>
            <a:spLocks noGrp="true"/>
          </p:cNvSpPr>
          <p:nvPr>
            <p:ph type="dt" sz="half" idx="10"/>
          </p:nvPr>
        </p:nvSpPr>
        <p:spPr/>
        <p:txBody>
          <a:bodyPr/>
          <a:lstStyle/>
          <a:p>
            <a:pPr lvl="0" eaLnBrk="1" hangingPunct="1"/>
            <a:fld id="{BB962C8B-B14F-4D97-AF65-F5344CB8AC3E}" type="datetime1">
              <a:rPr lang="zh-CN" altLang="en-US" sz="1010" dirty="0">
                <a:latin typeface="Arial" panose="020B0604020202090204" charset="-122"/>
              </a:rPr>
            </a:fld>
            <a:endParaRPr lang="zh-CN" altLang="en-US" sz="1010" dirty="0">
              <a:latin typeface="Arial" panose="020B060402020209020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9333"/>
                                        </p:tgtEl>
                                        <p:attrNameLst>
                                          <p:attrName>style.visibility</p:attrName>
                                        </p:attrNameLst>
                                      </p:cBhvr>
                                      <p:to>
                                        <p:strVal val="visible"/>
                                      </p:to>
                                    </p:set>
                                    <p:anim calcmode="lin" valueType="num">
                                      <p:cBhvr>
                                        <p:cTn id="7" dur="500" fill="hold"/>
                                        <p:tgtEl>
                                          <p:spTgt spid="99333"/>
                                        </p:tgtEl>
                                        <p:attrNameLst>
                                          <p:attrName>ppt_w</p:attrName>
                                        </p:attrNameLst>
                                      </p:cBhvr>
                                      <p:tavLst>
                                        <p:tav tm="0">
                                          <p:val>
                                            <p:fltVal val="0"/>
                                          </p:val>
                                        </p:tav>
                                        <p:tav tm="100000">
                                          <p:val>
                                            <p:strVal val="#ppt_w"/>
                                          </p:val>
                                        </p:tav>
                                      </p:tavLst>
                                    </p:anim>
                                    <p:anim calcmode="lin" valueType="num">
                                      <p:cBhvr>
                                        <p:cTn id="8" dur="500" fill="hold"/>
                                        <p:tgtEl>
                                          <p:spTgt spid="99333"/>
                                        </p:tgtEl>
                                        <p:attrNameLst>
                                          <p:attrName>ppt_h</p:attrName>
                                        </p:attrNameLst>
                                      </p:cBhvr>
                                      <p:tavLst>
                                        <p:tav tm="0">
                                          <p:val>
                                            <p:fltVal val="0"/>
                                          </p:val>
                                        </p:tav>
                                        <p:tav tm="100000">
                                          <p:val>
                                            <p:strVal val="#ppt_h"/>
                                          </p:val>
                                        </p:tav>
                                      </p:tavLst>
                                    </p:anim>
                                    <p:animEffect filter="fade">
                                      <p:cBhvr>
                                        <p:cTn id="9" dur="500"/>
                                        <p:tgtEl>
                                          <p:spTgt spid="99333"/>
                                        </p:tgtEl>
                                      </p:cBhvr>
                                    </p:animEffect>
                                  </p:childTnLst>
                                </p:cTn>
                              </p:par>
                            </p:childTnLst>
                          </p:cTn>
                        </p:par>
                        <p:par>
                          <p:cTn id="10" fill="hold">
                            <p:stCondLst>
                              <p:cond delay="500"/>
                            </p:stCondLst>
                            <p:childTnLst>
                              <p:par>
                                <p:cTn id="11" presetID="12" presetClass="entr" presetSubtype="1" fill="hold" grpId="0" nodeType="afterEffect">
                                  <p:stCondLst>
                                    <p:cond delay="0"/>
                                  </p:stCondLst>
                                  <p:childTnLst>
                                    <p:set>
                                      <p:cBhvr>
                                        <p:cTn id="12" dur="1" fill="hold">
                                          <p:stCondLst>
                                            <p:cond delay="0"/>
                                          </p:stCondLst>
                                        </p:cTn>
                                        <p:tgtEl>
                                          <p:spTgt spid="99334"/>
                                        </p:tgtEl>
                                        <p:attrNameLst>
                                          <p:attrName>style.visibility</p:attrName>
                                        </p:attrNameLst>
                                      </p:cBhvr>
                                      <p:to>
                                        <p:strVal val="visible"/>
                                      </p:to>
                                    </p:set>
                                    <p:anim calcmode="lin" valueType="num">
                                      <p:cBhvr>
                                        <p:cTn id="13" dur="500"/>
                                        <p:tgtEl>
                                          <p:spTgt spid="99334"/>
                                        </p:tgtEl>
                                        <p:attrNameLst>
                                          <p:attrName>ppt_y</p:attrName>
                                        </p:attrNameLst>
                                      </p:cBhvr>
                                      <p:tavLst>
                                        <p:tav tm="0">
                                          <p:val>
                                            <p:strVal val="#ppt_y-#ppt_h*1.125000"/>
                                          </p:val>
                                        </p:tav>
                                        <p:tav tm="100000">
                                          <p:val>
                                            <p:strVal val="#ppt_y"/>
                                          </p:val>
                                        </p:tav>
                                      </p:tavLst>
                                    </p:anim>
                                    <p:animEffect filter="wipe(down)">
                                      <p:cBhvr>
                                        <p:cTn id="14" dur="500"/>
                                        <p:tgtEl>
                                          <p:spTgt spid="9933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9335"/>
                                        </p:tgtEl>
                                        <p:attrNameLst>
                                          <p:attrName>style.visibility</p:attrName>
                                        </p:attrNameLst>
                                      </p:cBhvr>
                                      <p:to>
                                        <p:strVal val="visible"/>
                                      </p:to>
                                    </p:set>
                                    <p:anim calcmode="lin" valueType="num">
                                      <p:cBhvr>
                                        <p:cTn id="17" dur="500" fill="hold"/>
                                        <p:tgtEl>
                                          <p:spTgt spid="99335"/>
                                        </p:tgtEl>
                                        <p:attrNameLst>
                                          <p:attrName>ppt_w</p:attrName>
                                        </p:attrNameLst>
                                      </p:cBhvr>
                                      <p:tavLst>
                                        <p:tav tm="0">
                                          <p:val>
                                            <p:fltVal val="0"/>
                                          </p:val>
                                        </p:tav>
                                        <p:tav tm="100000">
                                          <p:val>
                                            <p:strVal val="#ppt_w"/>
                                          </p:val>
                                        </p:tav>
                                      </p:tavLst>
                                    </p:anim>
                                    <p:anim calcmode="lin" valueType="num">
                                      <p:cBhvr>
                                        <p:cTn id="18" dur="500" fill="hold"/>
                                        <p:tgtEl>
                                          <p:spTgt spid="99335"/>
                                        </p:tgtEl>
                                        <p:attrNameLst>
                                          <p:attrName>ppt_h</p:attrName>
                                        </p:attrNameLst>
                                      </p:cBhvr>
                                      <p:tavLst>
                                        <p:tav tm="0">
                                          <p:val>
                                            <p:fltVal val="0"/>
                                          </p:val>
                                        </p:tav>
                                        <p:tav tm="100000">
                                          <p:val>
                                            <p:strVal val="#ppt_h"/>
                                          </p:val>
                                        </p:tav>
                                      </p:tavLst>
                                    </p:anim>
                                    <p:animEffect filter="fade">
                                      <p:cBhvr>
                                        <p:cTn id="19" dur="500"/>
                                        <p:tgtEl>
                                          <p:spTgt spid="993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9336"/>
                                        </p:tgtEl>
                                        <p:attrNameLst>
                                          <p:attrName>style.visibility</p:attrName>
                                        </p:attrNameLst>
                                      </p:cBhvr>
                                      <p:to>
                                        <p:strVal val="visible"/>
                                      </p:to>
                                    </p:set>
                                    <p:anim calcmode="lin" valueType="num">
                                      <p:cBhvr>
                                        <p:cTn id="22" dur="500" fill="hold"/>
                                        <p:tgtEl>
                                          <p:spTgt spid="99336"/>
                                        </p:tgtEl>
                                        <p:attrNameLst>
                                          <p:attrName>ppt_w</p:attrName>
                                        </p:attrNameLst>
                                      </p:cBhvr>
                                      <p:tavLst>
                                        <p:tav tm="0">
                                          <p:val>
                                            <p:fltVal val="0"/>
                                          </p:val>
                                        </p:tav>
                                        <p:tav tm="100000">
                                          <p:val>
                                            <p:strVal val="#ppt_w"/>
                                          </p:val>
                                        </p:tav>
                                      </p:tavLst>
                                    </p:anim>
                                    <p:anim calcmode="lin" valueType="num">
                                      <p:cBhvr>
                                        <p:cTn id="23" dur="500" fill="hold"/>
                                        <p:tgtEl>
                                          <p:spTgt spid="99336"/>
                                        </p:tgtEl>
                                        <p:attrNameLst>
                                          <p:attrName>ppt_h</p:attrName>
                                        </p:attrNameLst>
                                      </p:cBhvr>
                                      <p:tavLst>
                                        <p:tav tm="0">
                                          <p:val>
                                            <p:fltVal val="0"/>
                                          </p:val>
                                        </p:tav>
                                        <p:tav tm="100000">
                                          <p:val>
                                            <p:strVal val="#ppt_h"/>
                                          </p:val>
                                        </p:tav>
                                      </p:tavLst>
                                    </p:anim>
                                    <p:animEffect filter="fade">
                                      <p:cBhvr>
                                        <p:cTn id="24" dur="500"/>
                                        <p:tgtEl>
                                          <p:spTgt spid="99336"/>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99337"/>
                                        </p:tgtEl>
                                        <p:attrNameLst>
                                          <p:attrName>style.visibility</p:attrName>
                                        </p:attrNameLst>
                                      </p:cBhvr>
                                      <p:to>
                                        <p:strVal val="visible"/>
                                      </p:to>
                                    </p:set>
                                    <p:anim calcmode="lin" valueType="num">
                                      <p:cBhvr>
                                        <p:cTn id="28" dur="500" fill="hold"/>
                                        <p:tgtEl>
                                          <p:spTgt spid="99337"/>
                                        </p:tgtEl>
                                        <p:attrNameLst>
                                          <p:attrName>ppt_w</p:attrName>
                                        </p:attrNameLst>
                                      </p:cBhvr>
                                      <p:tavLst>
                                        <p:tav tm="0">
                                          <p:val>
                                            <p:fltVal val="0"/>
                                          </p:val>
                                        </p:tav>
                                        <p:tav tm="100000">
                                          <p:val>
                                            <p:strVal val="#ppt_w"/>
                                          </p:val>
                                        </p:tav>
                                      </p:tavLst>
                                    </p:anim>
                                    <p:anim calcmode="lin" valueType="num">
                                      <p:cBhvr>
                                        <p:cTn id="29" dur="500" fill="hold"/>
                                        <p:tgtEl>
                                          <p:spTgt spid="99337"/>
                                        </p:tgtEl>
                                        <p:attrNameLst>
                                          <p:attrName>ppt_h</p:attrName>
                                        </p:attrNameLst>
                                      </p:cBhvr>
                                      <p:tavLst>
                                        <p:tav tm="0">
                                          <p:val>
                                            <p:fltVal val="0"/>
                                          </p:val>
                                        </p:tav>
                                        <p:tav tm="100000">
                                          <p:val>
                                            <p:strVal val="#ppt_h"/>
                                          </p:val>
                                        </p:tav>
                                      </p:tavLst>
                                    </p:anim>
                                    <p:animEffect filter="fade">
                                      <p:cBhvr>
                                        <p:cTn id="30" dur="500"/>
                                        <p:tgtEl>
                                          <p:spTgt spid="99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bldLvl="0" animBg="true"/>
      <p:bldP spid="99334" grpId="0" bldLvl="0"/>
      <p:bldP spid="99335" grpId="0" bldLvl="0" animBg="true"/>
      <p:bldP spid="99336" grpId="0" bldLvl="0" animBg="true"/>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6" name="Text Box 55"/>
          <p:cNvSpPr txBox="true">
            <a:spLocks noChangeArrowheads="true"/>
          </p:cNvSpPr>
          <p:nvPr/>
        </p:nvSpPr>
        <p:spPr bwMode="auto">
          <a:xfrm>
            <a:off x="1071947" y="692731"/>
            <a:ext cx="420878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r>
              <a:rPr lang="zh-CN" altLang="en-US" sz="3150" b="0" i="0" dirty="0">
                <a:latin typeface="方正毡笔黑简体" panose="03000509000000000000" pitchFamily="65" charset="-122"/>
                <a:ea typeface="方正毡笔黑简体" panose="03000509000000000000" pitchFamily="65" charset="-122"/>
              </a:rPr>
              <a:t>制度索引</a:t>
            </a:r>
            <a:endParaRPr lang="zh-CN" altLang="en-US" sz="3150" b="0" i="0" dirty="0">
              <a:latin typeface="方正毡笔黑简体" panose="03000509000000000000" pitchFamily="65" charset="-122"/>
              <a:ea typeface="方正毡笔黑简体" panose="03000509000000000000" pitchFamily="65" charset="-122"/>
            </a:endParaRPr>
          </a:p>
        </p:txBody>
      </p:sp>
      <p:grpSp>
        <p:nvGrpSpPr>
          <p:cNvPr id="30" name="组合 29"/>
          <p:cNvGrpSpPr/>
          <p:nvPr/>
        </p:nvGrpSpPr>
        <p:grpSpPr>
          <a:xfrm>
            <a:off x="1860062" y="4151254"/>
            <a:ext cx="1179529" cy="1179529"/>
            <a:chOff x="2280387" y="2060848"/>
            <a:chExt cx="1894500" cy="1894500"/>
          </a:xfrm>
          <a:solidFill>
            <a:srgbClr val="0070C0"/>
          </a:solidFill>
        </p:grpSpPr>
        <p:sp>
          <p:nvSpPr>
            <p:cNvPr id="31" name="椭圆 30"/>
            <p:cNvSpPr/>
            <p:nvPr/>
          </p:nvSpPr>
          <p:spPr>
            <a:xfrm>
              <a:off x="2446695" y="2227156"/>
              <a:ext cx="1561885" cy="1561885"/>
            </a:xfrm>
            <a:prstGeom prst="ellipse">
              <a:avLst/>
            </a:prstGeom>
            <a:solidFill>
              <a:schemeClr val="accent1"/>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2870" tIns="51435" rIns="102870" bIns="51435" numCol="1" spcCol="0" rtlCol="0" fromWordArt="false" anchor="ctr" anchorCtr="false" forceAA="false" compatLnSpc="true">
              <a:noAutofit/>
            </a:bodyPr>
            <a:p>
              <a:pPr algn="ctr"/>
              <a:r>
                <a:rPr lang="zh-CN" altLang="en-US" sz="1800" b="1" dirty="0">
                  <a:latin typeface="微软雅黑" charset="-122"/>
                  <a:ea typeface="微软雅黑" charset="-122"/>
                </a:rPr>
                <a:t>局内</a:t>
              </a:r>
              <a:endParaRPr lang="zh-CN" altLang="en-US" sz="1800" b="1" dirty="0">
                <a:latin typeface="微软雅黑" charset="-122"/>
                <a:ea typeface="微软雅黑" charset="-122"/>
              </a:endParaRPr>
            </a:p>
          </p:txBody>
        </p:sp>
        <p:sp>
          <p:nvSpPr>
            <p:cNvPr id="32" name="椭圆 31"/>
            <p:cNvSpPr/>
            <p:nvPr/>
          </p:nvSpPr>
          <p:spPr>
            <a:xfrm>
              <a:off x="2280387" y="2060848"/>
              <a:ext cx="1894500" cy="1894500"/>
            </a:xfrm>
            <a:prstGeom prst="ellipse">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250" b="1">
                <a:latin typeface="微软雅黑" charset="-122"/>
                <a:ea typeface="微软雅黑" charset="-122"/>
              </a:endParaRPr>
            </a:p>
          </p:txBody>
        </p:sp>
      </p:grpSp>
      <p:sp>
        <p:nvSpPr>
          <p:cNvPr id="2" name="圆角矩形 1"/>
          <p:cNvSpPr/>
          <p:nvPr/>
        </p:nvSpPr>
        <p:spPr>
          <a:xfrm>
            <a:off x="687943" y="1545908"/>
            <a:ext cx="1168003" cy="461772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00">
              <a:solidFill>
                <a:prstClr val="white"/>
              </a:solidFill>
            </a:endParaRPr>
          </a:p>
        </p:txBody>
      </p:sp>
      <p:sp>
        <p:nvSpPr>
          <p:cNvPr id="3" name="文本框 2"/>
          <p:cNvSpPr txBox="true"/>
          <p:nvPr/>
        </p:nvSpPr>
        <p:spPr>
          <a:xfrm>
            <a:off x="1037590" y="1546225"/>
            <a:ext cx="467995" cy="4592320"/>
          </a:xfrm>
          <a:prstGeom prst="rect">
            <a:avLst/>
          </a:prstGeom>
          <a:noFill/>
        </p:spPr>
        <p:txBody>
          <a:bodyPr wrap="square" rtlCol="0" anchor="t">
            <a:spAutoFit/>
          </a:bodyPr>
          <a:p>
            <a:r>
              <a:rPr lang="zh-CN" sz="2250">
                <a:solidFill>
                  <a:schemeClr val="tx1"/>
                </a:solidFill>
                <a:uFillTx/>
                <a:latin typeface="宋体" panose="02010600030101010101" pitchFamily="2" charset="-122"/>
                <a:sym typeface="+mn-ea"/>
              </a:rPr>
              <a:t>行政事业性国有资产管理条例</a:t>
            </a:r>
            <a:endParaRPr lang="zh-CN" sz="2250">
              <a:solidFill>
                <a:schemeClr val="tx1"/>
              </a:solidFill>
              <a:uFillTx/>
              <a:latin typeface="宋体" panose="02010600030101010101" pitchFamily="2" charset="-122"/>
              <a:sym typeface="+mn-ea"/>
            </a:endParaRPr>
          </a:p>
        </p:txBody>
      </p:sp>
      <p:sp>
        <p:nvSpPr>
          <p:cNvPr id="4" name="TextBox 36"/>
          <p:cNvSpPr txBox="true"/>
          <p:nvPr/>
        </p:nvSpPr>
        <p:spPr>
          <a:xfrm>
            <a:off x="3166745" y="1624330"/>
            <a:ext cx="6430010" cy="2249170"/>
          </a:xfrm>
          <a:prstGeom prst="rect">
            <a:avLst/>
          </a:prstGeom>
          <a:noFill/>
          <a:ln w="28575" cmpd="sng">
            <a:solidFill>
              <a:schemeClr val="accent1">
                <a:shade val="50000"/>
              </a:schemeClr>
            </a:solidFill>
            <a:prstDash val="solid"/>
          </a:ln>
        </p:spPr>
        <p:txBody>
          <a:bodyPr wrap="square" rtlCol="0">
            <a:spAutoFit/>
          </a:bodyPr>
          <a:p>
            <a:pPr eaLnBrk="1" latinLnBrk="0" hangingPunct="1">
              <a:lnSpc>
                <a:spcPct val="130000"/>
              </a:lnSpc>
            </a:pPr>
            <a:r>
              <a:rPr lang="zh-CN" sz="1800">
                <a:latin typeface="宋体" panose="02010600030101010101" pitchFamily="2" charset="-122"/>
                <a:sym typeface="+mn-ea"/>
              </a:rPr>
              <a:t>中央行政事业单位国有资产管理暂行办法</a:t>
            </a:r>
            <a:endParaRPr lang="zh-CN" sz="1800">
              <a:latin typeface="宋体" panose="02010600030101010101" pitchFamily="2" charset="-122"/>
              <a:sym typeface="+mn-ea"/>
            </a:endParaRPr>
          </a:p>
          <a:p>
            <a:pPr eaLnBrk="1" latinLnBrk="0" hangingPunct="1">
              <a:lnSpc>
                <a:spcPct val="130000"/>
              </a:lnSpc>
            </a:pPr>
            <a:r>
              <a:rPr lang="zh-CN" sz="1800">
                <a:latin typeface="宋体" panose="02010600030101010101" pitchFamily="2" charset="-122"/>
                <a:sym typeface="+mn-ea"/>
              </a:rPr>
              <a:t>中央行政事业单位资产配置计划管理暂行办法</a:t>
            </a:r>
            <a:endParaRPr lang="zh-CN" sz="1800">
              <a:latin typeface="宋体" panose="02010600030101010101" pitchFamily="2" charset="-122"/>
              <a:sym typeface="+mn-ea"/>
            </a:endParaRPr>
          </a:p>
          <a:p>
            <a:pPr eaLnBrk="1" latinLnBrk="0" hangingPunct="1">
              <a:lnSpc>
                <a:spcPct val="130000"/>
              </a:lnSpc>
            </a:pPr>
            <a:r>
              <a:rPr lang="zh-CN" altLang="en-US" sz="1800">
                <a:sym typeface="+mn-ea"/>
              </a:rPr>
              <a:t>中央行政单位通用办公设备家具配置标准</a:t>
            </a:r>
            <a:endParaRPr lang="zh-CN" sz="1800">
              <a:latin typeface="宋体" panose="02010600030101010101" pitchFamily="2" charset="-122"/>
              <a:sym typeface="+mn-ea"/>
            </a:endParaRPr>
          </a:p>
          <a:p>
            <a:pPr eaLnBrk="1" latinLnBrk="0" hangingPunct="1">
              <a:lnSpc>
                <a:spcPct val="130000"/>
              </a:lnSpc>
            </a:pPr>
            <a:r>
              <a:rPr lang="zh-CN" sz="1800">
                <a:latin typeface="宋体" panose="02010600030101010101" pitchFamily="2" charset="-122"/>
                <a:sym typeface="+mn-ea"/>
              </a:rPr>
              <a:t>中央行政事业单位国有资产处置管理办法</a:t>
            </a:r>
            <a:endParaRPr lang="zh-CN" sz="1800">
              <a:latin typeface="宋体" panose="02010600030101010101" pitchFamily="2" charset="-122"/>
              <a:sym typeface="+mn-ea"/>
            </a:endParaRPr>
          </a:p>
          <a:p>
            <a:pPr eaLnBrk="1" latinLnBrk="0" hangingPunct="1">
              <a:lnSpc>
                <a:spcPct val="130000"/>
              </a:lnSpc>
            </a:pPr>
            <a:r>
              <a:rPr lang="zh-CN" sz="1800">
                <a:latin typeface="宋体" panose="02010600030101010101" pitchFamily="2" charset="-122"/>
                <a:sym typeface="+mn-ea"/>
              </a:rPr>
              <a:t>关于开展中央行政事业单位国有资产处置事项公开工作的通知</a:t>
            </a:r>
            <a:endParaRPr lang="zh-CN" sz="1800">
              <a:latin typeface="宋体" panose="02010600030101010101" pitchFamily="2" charset="-122"/>
              <a:sym typeface="+mn-ea"/>
            </a:endParaRPr>
          </a:p>
          <a:p>
            <a:pPr eaLnBrk="1" latinLnBrk="0" hangingPunct="1">
              <a:lnSpc>
                <a:spcPct val="130000"/>
              </a:lnSpc>
            </a:pPr>
            <a:r>
              <a:rPr lang="zh-CN" sz="1800">
                <a:latin typeface="宋体" panose="02010600030101010101" pitchFamily="2" charset="-122"/>
                <a:sym typeface="+mn-ea"/>
              </a:rPr>
              <a:t>中央行政事业单位固定资产清查盘点工作指南（试行）</a:t>
            </a:r>
            <a:endParaRPr lang="zh-CN" sz="1800">
              <a:latin typeface="宋体" panose="02010600030101010101" pitchFamily="2" charset="-122"/>
              <a:sym typeface="+mn-ea"/>
            </a:endParaRPr>
          </a:p>
        </p:txBody>
      </p:sp>
      <p:grpSp>
        <p:nvGrpSpPr>
          <p:cNvPr id="5" name="组合 4"/>
          <p:cNvGrpSpPr/>
          <p:nvPr/>
        </p:nvGrpSpPr>
        <p:grpSpPr>
          <a:xfrm>
            <a:off x="1860062" y="1799849"/>
            <a:ext cx="1179529" cy="1179529"/>
            <a:chOff x="2280387" y="2060848"/>
            <a:chExt cx="1894500" cy="1894500"/>
          </a:xfrm>
          <a:solidFill>
            <a:srgbClr val="0070C0"/>
          </a:solidFill>
        </p:grpSpPr>
        <p:sp>
          <p:nvSpPr>
            <p:cNvPr id="6" name="椭圆 5"/>
            <p:cNvSpPr/>
            <p:nvPr/>
          </p:nvSpPr>
          <p:spPr>
            <a:xfrm>
              <a:off x="2446695" y="2227156"/>
              <a:ext cx="1561885" cy="1561885"/>
            </a:xfrm>
            <a:prstGeom prst="ellipse">
              <a:avLst/>
            </a:prstGeom>
            <a:solidFill>
              <a:schemeClr val="accent1"/>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2870" tIns="51435" rIns="102870" bIns="51435" numCol="1" spcCol="0" rtlCol="0" fromWordArt="false" anchor="ctr" anchorCtr="false" forceAA="false" compatLnSpc="true">
              <a:noAutofit/>
            </a:bodyPr>
            <a:p>
              <a:pPr algn="ctr"/>
              <a:r>
                <a:rPr lang="zh-CN" altLang="en-US" sz="1800" b="1" dirty="0">
                  <a:latin typeface="微软雅黑" charset="-122"/>
                  <a:ea typeface="微软雅黑" charset="-122"/>
                </a:rPr>
                <a:t>中央</a:t>
              </a:r>
              <a:endParaRPr lang="zh-CN" altLang="en-US" sz="1800" b="1" dirty="0">
                <a:latin typeface="微软雅黑" charset="-122"/>
                <a:ea typeface="微软雅黑" charset="-122"/>
              </a:endParaRPr>
            </a:p>
          </p:txBody>
        </p:sp>
        <p:sp>
          <p:nvSpPr>
            <p:cNvPr id="7" name="椭圆 6"/>
            <p:cNvSpPr/>
            <p:nvPr/>
          </p:nvSpPr>
          <p:spPr>
            <a:xfrm>
              <a:off x="2280387" y="2060848"/>
              <a:ext cx="1894500" cy="1894500"/>
            </a:xfrm>
            <a:prstGeom prst="ellipse">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250" b="1">
                <a:latin typeface="微软雅黑" charset="-122"/>
                <a:ea typeface="微软雅黑" charset="-122"/>
              </a:endParaRPr>
            </a:p>
          </p:txBody>
        </p:sp>
      </p:grpSp>
      <p:sp>
        <p:nvSpPr>
          <p:cNvPr id="8" name="TextBox 36"/>
          <p:cNvSpPr txBox="true"/>
          <p:nvPr/>
        </p:nvSpPr>
        <p:spPr>
          <a:xfrm>
            <a:off x="3166745" y="3975735"/>
            <a:ext cx="6440170" cy="1529715"/>
          </a:xfrm>
          <a:prstGeom prst="rect">
            <a:avLst/>
          </a:prstGeom>
          <a:noFill/>
          <a:ln w="28575" cmpd="sng">
            <a:solidFill>
              <a:schemeClr val="accent1">
                <a:shade val="50000"/>
              </a:schemeClr>
            </a:solidFill>
            <a:prstDash val="solid"/>
          </a:ln>
        </p:spPr>
        <p:txBody>
          <a:bodyPr wrap="square" rtlCol="0">
            <a:spAutoFit/>
          </a:bodyPr>
          <a:p>
            <a:pPr eaLnBrk="1" latinLnBrk="0" hangingPunct="1">
              <a:lnSpc>
                <a:spcPct val="130000"/>
              </a:lnSpc>
            </a:pPr>
            <a:r>
              <a:rPr lang="zh-CN" sz="1800">
                <a:uFillTx/>
                <a:latin typeface="宋体" panose="02010600030101010101" pitchFamily="2" charset="-122"/>
                <a:sym typeface="+mn-ea"/>
              </a:rPr>
              <a:t>关于加强局属服务经营单位国有资产管理的指导意见</a:t>
            </a:r>
            <a:endParaRPr lang="zh-CN" sz="1800">
              <a:latin typeface="宋体" panose="02010600030101010101" pitchFamily="2" charset="-122"/>
              <a:sym typeface="+mn-ea"/>
            </a:endParaRPr>
          </a:p>
          <a:p>
            <a:pPr eaLnBrk="1" latinLnBrk="0" hangingPunct="1">
              <a:lnSpc>
                <a:spcPct val="130000"/>
              </a:lnSpc>
            </a:pPr>
            <a:r>
              <a:rPr lang="zh-CN" sz="1800">
                <a:latin typeface="宋体" panose="02010600030101010101" pitchFamily="2" charset="-122"/>
                <a:sym typeface="+mn-ea"/>
              </a:rPr>
              <a:t>国家机关事务管理局局属行政事业单位固定资产管理办法</a:t>
            </a:r>
            <a:endParaRPr lang="zh-CN" sz="1800">
              <a:latin typeface="宋体" panose="02010600030101010101" pitchFamily="2" charset="-122"/>
              <a:sym typeface="+mn-ea"/>
            </a:endParaRPr>
          </a:p>
          <a:p>
            <a:pPr eaLnBrk="1" latinLnBrk="0" hangingPunct="1">
              <a:lnSpc>
                <a:spcPct val="130000"/>
              </a:lnSpc>
            </a:pPr>
            <a:r>
              <a:rPr lang="zh-CN" sz="1800">
                <a:latin typeface="宋体" panose="02010600030101010101" pitchFamily="2" charset="-122"/>
                <a:sym typeface="+mn-ea"/>
              </a:rPr>
              <a:t>关于进一步加强局属单位固定资产管理工作的通知</a:t>
            </a:r>
            <a:endParaRPr lang="zh-CN" sz="1800">
              <a:latin typeface="宋体" panose="02010600030101010101" pitchFamily="2" charset="-122"/>
              <a:sym typeface="+mn-ea"/>
            </a:endParaRPr>
          </a:p>
          <a:p>
            <a:pPr algn="l" eaLnBrk="1" latinLnBrk="0" hangingPunct="1">
              <a:lnSpc>
                <a:spcPct val="130000"/>
              </a:lnSpc>
              <a:buClrTx/>
              <a:buSzTx/>
              <a:buNone/>
            </a:pPr>
            <a:r>
              <a:rPr lang="zh-CN" sz="1800">
                <a:latin typeface="宋体" panose="02010600030101010101" pitchFamily="2" charset="-122"/>
                <a:sym typeface="+mn-ea"/>
              </a:rPr>
              <a:t>国家机关事务管理局固定资产清查盘点工作操作规程</a:t>
            </a:r>
            <a:endParaRPr lang="zh-CN" sz="1800" b="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bldLst>
      <p:bldP spid="36" grpId="0" bldLvl="0" animBg="true"/>
      <p:bldP spid="4" grpId="0" bldLvl="0" animBg="tru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24" name="文本框 123"/>
          <p:cNvSpPr txBox="true"/>
          <p:nvPr/>
        </p:nvSpPr>
        <p:spPr>
          <a:xfrm>
            <a:off x="930831" y="1484471"/>
            <a:ext cx="8398907" cy="4846320"/>
          </a:xfrm>
          <a:prstGeom prst="rect">
            <a:avLst/>
          </a:prstGeom>
          <a:noFill/>
          <a:ln w="9525">
            <a:noFill/>
          </a:ln>
        </p:spPr>
        <p:txBody>
          <a:bodyPr wrap="square">
            <a:spAutoFit/>
          </a:bodyPr>
          <a:p>
            <a:pPr marL="342900" indent="-342900">
              <a:buFont typeface="Arial" panose="02080604020202020204" pitchFamily="34" charset="0"/>
              <a:buChar char="•"/>
            </a:pPr>
            <a:r>
              <a:rPr lang="zh-CN" sz="2700" b="0">
                <a:latin typeface="方正楷体简体" panose="03000509000000000000" charset="-122"/>
                <a:ea typeface="方正楷体简体" panose="03000509000000000000" charset="-122"/>
              </a:rPr>
              <a:t>明确管理体制机制：</a:t>
            </a:r>
            <a:endParaRPr lang="zh-CN" sz="2700" b="0">
              <a:latin typeface="方正楷体简体" panose="03000509000000000000" charset="-122"/>
              <a:ea typeface="方正楷体简体" panose="03000509000000000000" charset="-122"/>
            </a:endParaRPr>
          </a:p>
          <a:p>
            <a:pPr marL="360045" indent="457200" eaLnBrk="1" latinLnBrk="0" hangingPunct="1">
              <a:buFont typeface="Arial" panose="02080604020202020204" pitchFamily="34" charset="0"/>
              <a:buNone/>
            </a:pPr>
            <a:r>
              <a:rPr lang="zh-CN" sz="2400">
                <a:solidFill>
                  <a:schemeClr val="tx1"/>
                </a:solidFill>
                <a:latin typeface="方正楷体简体" panose="03000509000000000000" charset="-122"/>
                <a:ea typeface="方正楷体简体" panose="03000509000000000000" charset="-122"/>
              </a:rPr>
              <a:t>资产</a:t>
            </a:r>
            <a:r>
              <a:rPr lang="zh-CN" sz="2400">
                <a:solidFill>
                  <a:schemeClr val="tx1"/>
                </a:solidFill>
                <a:latin typeface="方正楷体简体" panose="03000509000000000000" charset="-122"/>
                <a:ea typeface="方正楷体简体" panose="03000509000000000000" charset="-122"/>
                <a:sym typeface="+mn-ea"/>
              </a:rPr>
              <a:t>管理职责：</a:t>
            </a:r>
            <a:r>
              <a:rPr lang="zh-CN" sz="2400">
                <a:solidFill>
                  <a:schemeClr val="tx1"/>
                </a:solidFill>
                <a:latin typeface="方正楷体简体" panose="03000509000000000000" charset="-122"/>
                <a:ea typeface="方正楷体简体" panose="03000509000000000000" charset="-122"/>
              </a:rPr>
              <a:t>局-中心-各单位</a:t>
            </a:r>
            <a:endParaRPr lang="zh-CN" sz="2400">
              <a:solidFill>
                <a:schemeClr val="tx1"/>
              </a:solidFill>
              <a:latin typeface="方正楷体简体" panose="03000509000000000000" charset="-122"/>
              <a:ea typeface="方正楷体简体" panose="03000509000000000000" charset="-122"/>
            </a:endParaRPr>
          </a:p>
          <a:p>
            <a:pPr marL="360045" indent="457200" eaLnBrk="1" latinLnBrk="0" hangingPunct="1">
              <a:buFont typeface="Arial" panose="02080604020202020204" pitchFamily="34" charset="0"/>
              <a:buNone/>
            </a:pPr>
            <a:r>
              <a:rPr lang="zh-CN" sz="2400">
                <a:solidFill>
                  <a:schemeClr val="tx1"/>
                </a:solidFill>
                <a:latin typeface="方正楷体简体" panose="03000509000000000000" charset="-122"/>
                <a:ea typeface="方正楷体简体" panose="03000509000000000000" charset="-122"/>
              </a:rPr>
              <a:t>专项及重大事项报告制度：国有资产产权变动，对外投资，车辆、房屋资产的配置、处置这些重大重要事项，由各单位提出处理意见后报各中心审核。重大事项按规定由各中心提出处理意见后，报分管局领导审批。</a:t>
            </a:r>
            <a:endParaRPr lang="zh-CN" sz="2250">
              <a:solidFill>
                <a:schemeClr val="accent2"/>
              </a:solidFill>
              <a:highlight>
                <a:srgbClr val="FFFF00"/>
              </a:highlight>
              <a:latin typeface="方正楷体简体" panose="03000509000000000000" charset="-122"/>
              <a:ea typeface="方正楷体简体" panose="03000509000000000000" charset="-122"/>
            </a:endParaRPr>
          </a:p>
          <a:p>
            <a:pPr marL="342900" indent="-342900">
              <a:buFont typeface="Arial" panose="02080604020202020204" pitchFamily="34" charset="0"/>
              <a:buChar char="•"/>
            </a:pPr>
            <a:r>
              <a:rPr lang="zh-CN" sz="2700" b="0">
                <a:latin typeface="方正楷体简体" panose="03000509000000000000" charset="-122"/>
                <a:ea typeface="方正楷体简体" panose="03000509000000000000" charset="-122"/>
              </a:rPr>
              <a:t>加强基础管理</a:t>
            </a:r>
            <a:endParaRPr lang="zh-CN" sz="2700" b="0">
              <a:latin typeface="方正楷体简体" panose="03000509000000000000" charset="-122"/>
              <a:ea typeface="方正楷体简体" panose="03000509000000000000" charset="-122"/>
            </a:endParaRPr>
          </a:p>
          <a:p>
            <a:pPr marL="342900" indent="-342900">
              <a:buFont typeface="Arial" panose="02080604020202020204" pitchFamily="34" charset="0"/>
              <a:buChar char="•"/>
            </a:pPr>
            <a:r>
              <a:rPr lang="zh-CN" sz="2700" b="0">
                <a:latin typeface="方正楷体简体" panose="03000509000000000000" charset="-122"/>
                <a:ea typeface="方正楷体简体" panose="03000509000000000000" charset="-122"/>
              </a:rPr>
              <a:t>强化日常管理</a:t>
            </a:r>
            <a:endParaRPr lang="zh-CN" sz="2700" b="0">
              <a:latin typeface="方正楷体简体" panose="03000509000000000000" charset="-122"/>
              <a:ea typeface="方正楷体简体" panose="03000509000000000000" charset="-122"/>
            </a:endParaRPr>
          </a:p>
          <a:p>
            <a:pPr marL="342900" indent="-342900">
              <a:buFont typeface="Arial" panose="02080604020202020204" pitchFamily="34" charset="0"/>
              <a:buChar char="•"/>
            </a:pPr>
            <a:r>
              <a:rPr lang="zh-CN" sz="2700" b="0">
                <a:latin typeface="方正楷体简体" panose="03000509000000000000" charset="-122"/>
                <a:ea typeface="方正楷体简体" panose="03000509000000000000" charset="-122"/>
              </a:rPr>
              <a:t>严格产权变动管理（资产转让、对外投资、出租出借）</a:t>
            </a:r>
            <a:endParaRPr lang="zh-CN" sz="2700" b="0">
              <a:latin typeface="方正楷体简体" panose="03000509000000000000" charset="-122"/>
              <a:ea typeface="方正楷体简体" panose="03000509000000000000" charset="-122"/>
            </a:endParaRPr>
          </a:p>
          <a:p>
            <a:pPr marL="342900" indent="-342900">
              <a:buFont typeface="Arial" panose="02080604020202020204" pitchFamily="34" charset="0"/>
              <a:buChar char="•"/>
            </a:pPr>
            <a:r>
              <a:rPr lang="zh-CN" sz="2700" b="0">
                <a:latin typeface="方正楷体简体" panose="03000509000000000000" charset="-122"/>
                <a:ea typeface="方正楷体简体" panose="03000509000000000000" charset="-122"/>
              </a:rPr>
              <a:t>推进管理创新</a:t>
            </a:r>
            <a:endParaRPr lang="zh-CN" sz="2700" b="0">
              <a:latin typeface="方正楷体简体" panose="03000509000000000000" charset="-122"/>
              <a:ea typeface="方正楷体简体" panose="03000509000000000000" charset="-122"/>
            </a:endParaRPr>
          </a:p>
          <a:p>
            <a:pPr marL="342900" indent="-342900">
              <a:buFont typeface="Arial" panose="02080604020202020204" pitchFamily="34" charset="0"/>
              <a:buChar char="•"/>
            </a:pPr>
            <a:r>
              <a:rPr lang="zh-CN" sz="2700" b="0">
                <a:latin typeface="方正楷体简体" panose="03000509000000000000" charset="-122"/>
                <a:ea typeface="方正楷体简体" panose="03000509000000000000" charset="-122"/>
              </a:rPr>
              <a:t>加强监管力度</a:t>
            </a:r>
            <a:endParaRPr lang="zh-CN" altLang="en-US" sz="2700" b="0">
              <a:latin typeface="方正楷体简体" panose="03000509000000000000" charset="-122"/>
              <a:ea typeface="方正楷体简体" panose="03000509000000000000" charset="-122"/>
            </a:endParaRPr>
          </a:p>
        </p:txBody>
      </p:sp>
      <p:sp>
        <p:nvSpPr>
          <p:cNvPr id="2" name="文本框 1"/>
          <p:cNvSpPr txBox="true"/>
          <p:nvPr/>
        </p:nvSpPr>
        <p:spPr>
          <a:xfrm>
            <a:off x="1903095" y="4694158"/>
            <a:ext cx="7043023" cy="106680"/>
          </a:xfrm>
          <a:prstGeom prst="rect">
            <a:avLst/>
          </a:prstGeom>
          <a:noFill/>
        </p:spPr>
        <p:txBody>
          <a:bodyPr wrap="square" rtlCol="0" anchor="t">
            <a:spAutoFit/>
          </a:bodyPr>
          <a:p>
            <a:r>
              <a:rPr lang="en-US" altLang="zh-CN" sz="100">
                <a:latin typeface="宋体" panose="02010600030101010101" pitchFamily="2" charset="-122"/>
                <a:sym typeface="+mn-ea"/>
              </a:rPr>
              <a:t>    </a:t>
            </a:r>
            <a:endParaRPr lang="zh-CN" altLang="en-US" sz="100"/>
          </a:p>
        </p:txBody>
      </p:sp>
      <p:sp>
        <p:nvSpPr>
          <p:cNvPr id="4" name="文本框 3"/>
          <p:cNvSpPr txBox="true"/>
          <p:nvPr/>
        </p:nvSpPr>
        <p:spPr>
          <a:xfrm>
            <a:off x="1092994" y="837248"/>
            <a:ext cx="8069580" cy="506730"/>
          </a:xfrm>
          <a:prstGeom prst="rect">
            <a:avLst/>
          </a:prstGeom>
          <a:noFill/>
        </p:spPr>
        <p:txBody>
          <a:bodyPr wrap="none" rtlCol="0">
            <a:spAutoFit/>
          </a:bodyPr>
          <a:p>
            <a:pPr algn="l"/>
            <a:r>
              <a:rPr lang="zh-CN" sz="2700">
                <a:solidFill>
                  <a:schemeClr val="tx1"/>
                </a:solidFill>
                <a:uFillTx/>
                <a:latin typeface="宋体" panose="02010600030101010101" pitchFamily="2" charset="-122"/>
                <a:sym typeface="+mn-ea"/>
              </a:rPr>
              <a:t>关于加强局属服务经营单位国有资产管理的指导意见</a:t>
            </a:r>
            <a:endParaRPr lang="zh-CN" altLang="en-US" sz="2700">
              <a:solidFill>
                <a:schemeClr val="tx1"/>
              </a:solidFill>
              <a:uFillTx/>
              <a:latin typeface="宋体" panose="02010600030101010101" pitchFamily="2" charset="-122"/>
              <a:sym typeface="+mn-ea"/>
            </a:endParaRPr>
          </a:p>
        </p:txBody>
      </p:sp>
      <p:sp>
        <p:nvSpPr>
          <p:cNvPr id="5" name="文本框 4"/>
          <p:cNvSpPr txBox="true"/>
          <p:nvPr/>
        </p:nvSpPr>
        <p:spPr>
          <a:xfrm>
            <a:off x="9921240" y="1238726"/>
            <a:ext cx="309880" cy="106680"/>
          </a:xfrm>
          <a:prstGeom prst="rect">
            <a:avLst/>
          </a:prstGeom>
          <a:noFill/>
        </p:spPr>
        <p:txBody>
          <a:bodyPr wrap="none" rtlCol="0">
            <a:spAutoFit/>
          </a:bodyPr>
          <a:p>
            <a:endParaRPr lang="zh-CN" altLang="en-US" sz="100"/>
          </a:p>
        </p:txBody>
      </p:sp>
    </p:spTree>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r>
              <a:rPr lang="en-US" altLang="zh-CN" sz="3150" b="0" i="0" dirty="0">
                <a:latin typeface="方正毡笔黑简体" panose="03000509000000000000" pitchFamily="65" charset="-122"/>
                <a:ea typeface="方正毡笔黑简体" panose="03000509000000000000" pitchFamily="65" charset="-122"/>
              </a:rPr>
              <a:t>PART1  </a:t>
            </a:r>
            <a:r>
              <a:rPr lang="zh-CN" altLang="en-US" sz="3150" b="0" i="0" dirty="0">
                <a:latin typeface="方正毡笔黑简体" panose="03000509000000000000" pitchFamily="65" charset="-122"/>
                <a:ea typeface="方正毡笔黑简体" panose="03000509000000000000" pitchFamily="65" charset="-122"/>
              </a:rPr>
              <a:t>配置管理</a:t>
            </a:r>
            <a:endParaRPr lang="zh-CN" altLang="en-US" sz="3150" b="0" i="0" dirty="0">
              <a:latin typeface="方正毡笔黑简体" panose="03000509000000000000" pitchFamily="65" charset="-122"/>
              <a:ea typeface="方正毡笔黑简体" panose="03000509000000000000" pitchFamily="65" charset="-122"/>
            </a:endParaRPr>
          </a:p>
        </p:txBody>
      </p:sp>
      <p:sp>
        <p:nvSpPr>
          <p:cNvPr id="21" name="右箭头 20"/>
          <p:cNvSpPr>
            <a:spLocks noChangeArrowheads="true"/>
          </p:cNvSpPr>
          <p:nvPr/>
        </p:nvSpPr>
        <p:spPr bwMode="auto">
          <a:xfrm>
            <a:off x="3039470" y="2411323"/>
            <a:ext cx="3825478" cy="417909"/>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2025" b="1" kern="0" dirty="0">
              <a:solidFill>
                <a:srgbClr val="C00000"/>
              </a:solidFill>
              <a:latin typeface="微软雅黑" charset="-122"/>
              <a:ea typeface="微软雅黑" charset="-122"/>
            </a:endParaRPr>
          </a:p>
        </p:txBody>
      </p:sp>
      <p:sp>
        <p:nvSpPr>
          <p:cNvPr id="22" name="右箭头 21"/>
          <p:cNvSpPr>
            <a:spLocks noChangeArrowheads="true"/>
          </p:cNvSpPr>
          <p:nvPr/>
        </p:nvSpPr>
        <p:spPr bwMode="auto">
          <a:xfrm flipH="true">
            <a:off x="3180560" y="3038186"/>
            <a:ext cx="3961209" cy="416124"/>
          </a:xfrm>
          <a:prstGeom prst="rightArrow">
            <a:avLst>
              <a:gd name="adj1" fmla="val 50000"/>
              <a:gd name="adj2" fmla="val 50064"/>
            </a:avLst>
          </a:prstGeom>
          <a:solidFill>
            <a:schemeClr val="accent2"/>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2025" b="1" kern="0" dirty="0">
              <a:solidFill>
                <a:srgbClr val="C00000"/>
              </a:solidFill>
              <a:latin typeface="微软雅黑" charset="-122"/>
              <a:ea typeface="微软雅黑" charset="-122"/>
            </a:endParaRPr>
          </a:p>
        </p:txBody>
      </p:sp>
      <p:sp>
        <p:nvSpPr>
          <p:cNvPr id="23" name="椭圆 22">
            <a:hlinkClick r:id="rId2" action="ppaction://hlinkfile"/>
          </p:cNvPr>
          <p:cNvSpPr>
            <a:spLocks noChangeArrowheads="true"/>
          </p:cNvSpPr>
          <p:nvPr/>
        </p:nvSpPr>
        <p:spPr bwMode="auto">
          <a:xfrm>
            <a:off x="1164236" y="1889829"/>
            <a:ext cx="2016324" cy="2016323"/>
          </a:xfrm>
          <a:prstGeom prst="ellipse">
            <a:avLst/>
          </a:prstGeom>
          <a:solidFill>
            <a:schemeClr val="accent1"/>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2025" b="1" kern="0" dirty="0">
                <a:solidFill>
                  <a:schemeClr val="bg1"/>
                </a:solidFill>
                <a:latin typeface="微软雅黑" charset="-122"/>
                <a:ea typeface="微软雅黑" charset="-122"/>
              </a:rPr>
              <a:t>配置标准</a:t>
            </a:r>
            <a:endParaRPr lang="zh-CN" altLang="en-US" sz="2025" b="1" kern="0" dirty="0">
              <a:solidFill>
                <a:schemeClr val="bg1"/>
              </a:solidFill>
              <a:latin typeface="微软雅黑" charset="-122"/>
              <a:ea typeface="微软雅黑" charset="-122"/>
            </a:endParaRPr>
          </a:p>
        </p:txBody>
      </p:sp>
      <p:sp>
        <p:nvSpPr>
          <p:cNvPr id="24" name="椭圆 23"/>
          <p:cNvSpPr>
            <a:spLocks noChangeArrowheads="true"/>
          </p:cNvSpPr>
          <p:nvPr/>
        </p:nvSpPr>
        <p:spPr bwMode="auto">
          <a:xfrm>
            <a:off x="6932814" y="1889829"/>
            <a:ext cx="2018109" cy="2016323"/>
          </a:xfrm>
          <a:prstGeom prst="ellipse">
            <a:avLst/>
          </a:prstGeom>
          <a:solidFill>
            <a:schemeClr val="accent2"/>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2025" b="1" kern="0" dirty="0">
                <a:solidFill>
                  <a:schemeClr val="bg1"/>
                </a:solidFill>
                <a:latin typeface="微软雅黑" charset="-122"/>
                <a:ea typeface="微软雅黑" charset="-122"/>
              </a:rPr>
              <a:t>配置计划</a:t>
            </a:r>
            <a:endParaRPr lang="zh-CN" altLang="en-US" sz="2025" b="1" kern="0" dirty="0">
              <a:solidFill>
                <a:schemeClr val="bg1"/>
              </a:solidFill>
              <a:latin typeface="微软雅黑" charset="-122"/>
              <a:ea typeface="微软雅黑" charset="-122"/>
            </a:endParaRPr>
          </a:p>
        </p:txBody>
      </p:sp>
      <p:sp>
        <p:nvSpPr>
          <p:cNvPr id="25" name="矩形 24"/>
          <p:cNvSpPr/>
          <p:nvPr/>
        </p:nvSpPr>
        <p:spPr>
          <a:xfrm>
            <a:off x="4118176" y="2273805"/>
            <a:ext cx="1598415" cy="1319808"/>
          </a:xfrm>
          <a:prstGeom prst="rect">
            <a:avLst/>
          </a:prstGeom>
          <a:gradFill>
            <a:gsLst>
              <a:gs pos="33000">
                <a:srgbClr val="F9F9F9"/>
              </a:gs>
              <a:gs pos="100000">
                <a:srgbClr val="D7D7D7"/>
              </a:gs>
            </a:gsLst>
            <a:lin ang="5400000" scaled="false"/>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250" b="1" kern="0" dirty="0">
                <a:solidFill>
                  <a:schemeClr val="accent2"/>
                </a:solidFill>
                <a:latin typeface="微软雅黑" charset="-122"/>
                <a:ea typeface="微软雅黑" charset="-122"/>
              </a:rPr>
              <a:t>资产配置</a:t>
            </a:r>
            <a:endParaRPr lang="zh-CN" altLang="en-US" sz="2250" b="1" kern="0" dirty="0">
              <a:solidFill>
                <a:schemeClr val="accent2"/>
              </a:solidFill>
              <a:latin typeface="微软雅黑" charset="-122"/>
              <a:ea typeface="微软雅黑" charset="-122"/>
            </a:endParaRPr>
          </a:p>
        </p:txBody>
      </p:sp>
      <p:sp>
        <p:nvSpPr>
          <p:cNvPr id="27" name="TextBox 26"/>
          <p:cNvSpPr txBox="true"/>
          <p:nvPr/>
        </p:nvSpPr>
        <p:spPr bwMode="auto">
          <a:xfrm>
            <a:off x="1369060" y="4076700"/>
            <a:ext cx="2534285" cy="1337945"/>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350" b="1" dirty="0">
                <a:latin typeface="方正黑体_GBK" panose="02000000000000000000" charset="-122"/>
                <a:ea typeface="方正黑体_GBK" panose="02000000000000000000" charset="-122"/>
                <a:sym typeface="+mn-ea"/>
              </a:rPr>
              <a:t>固定资产配置应当严格执行配置标准。尚未制定标准的，应当从实际工作需要出发，从严从紧配置。</a:t>
            </a:r>
            <a:endParaRPr lang="zh-CN" altLang="en-US" sz="1350" b="1" kern="0" dirty="0">
              <a:solidFill>
                <a:schemeClr val="tx1">
                  <a:lumMod val="65000"/>
                  <a:lumOff val="35000"/>
                </a:schemeClr>
              </a:solidFill>
              <a:latin typeface="方正黑体_GBK" panose="02000000000000000000" charset="-122"/>
              <a:ea typeface="方正黑体_GBK" panose="02000000000000000000" charset="-122"/>
              <a:sym typeface="+mn-ea"/>
            </a:endParaRPr>
          </a:p>
        </p:txBody>
      </p:sp>
      <p:sp>
        <p:nvSpPr>
          <p:cNvPr id="28" name="TextBox 27"/>
          <p:cNvSpPr txBox="true"/>
          <p:nvPr/>
        </p:nvSpPr>
        <p:spPr bwMode="auto">
          <a:xfrm>
            <a:off x="6469380" y="4144645"/>
            <a:ext cx="2740025" cy="1026160"/>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350" b="1" dirty="0">
                <a:solidFill>
                  <a:schemeClr val="tx1"/>
                </a:solidFill>
                <a:latin typeface="方正黑体_GBK" panose="02000000000000000000" charset="-122"/>
                <a:ea typeface="方正黑体_GBK" panose="02000000000000000000" charset="-122"/>
                <a:sym typeface="+mn-ea"/>
              </a:rPr>
              <a:t>固定资产配置实行年度计划管理。</a:t>
            </a:r>
            <a:endParaRPr lang="zh-CN" altLang="en-US" sz="1350" b="1" dirty="0">
              <a:latin typeface="方正黑体_GBK" panose="02000000000000000000" charset="-122"/>
              <a:ea typeface="方正黑体_GBK" panose="02000000000000000000" charset="-122"/>
              <a:sym typeface="+mn-ea"/>
            </a:endParaRPr>
          </a:p>
          <a:p>
            <a:pPr eaLnBrk="1" fontAlgn="auto" hangingPunct="1">
              <a:lnSpc>
                <a:spcPct val="150000"/>
              </a:lnSpc>
              <a:spcBef>
                <a:spcPts val="0"/>
              </a:spcBef>
              <a:spcAft>
                <a:spcPts val="0"/>
              </a:spcAft>
              <a:buClrTx/>
              <a:buSzTx/>
              <a:defRPr/>
            </a:pPr>
            <a:r>
              <a:rPr lang="zh-CN" altLang="en-US" sz="1350" b="1" dirty="0">
                <a:latin typeface="方正黑体_GBK" panose="02000000000000000000" charset="-122"/>
                <a:ea typeface="方正黑体_GBK" panose="02000000000000000000" charset="-122"/>
                <a:sym typeface="+mn-ea"/>
              </a:rPr>
              <a:t>各单位应当严格执行配置计划，不得超计划配置固定资产。</a:t>
            </a:r>
            <a:endParaRPr lang="zh-CN" altLang="en-US" sz="1350" b="1" dirty="0">
              <a:latin typeface="方正黑体_GBK" panose="02000000000000000000" charset="-122"/>
              <a:ea typeface="方正黑体_GBK"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P spid="21" grpId="0" animBg="true"/>
      <p:bldP spid="22" grpId="0" animBg="true"/>
      <p:bldP spid="23" grpId="0" bldLvl="0" animBg="true"/>
      <p:bldP spid="24" grpId="0" animBg="true"/>
      <p:bldP spid="25" grpId="0" animBg="true"/>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endParaRPr lang="zh-CN" altLang="en-US" sz="3150" b="0" i="0" dirty="0">
              <a:latin typeface="方正毡笔黑简体" panose="03000509000000000000" pitchFamily="65" charset="-122"/>
              <a:ea typeface="方正毡笔黑简体" panose="03000509000000000000" pitchFamily="65" charset="-122"/>
            </a:endParaRPr>
          </a:p>
        </p:txBody>
      </p:sp>
      <p:pic>
        <p:nvPicPr>
          <p:cNvPr id="3" name="图片 2" descr="2023-07-04_16-34-34"/>
          <p:cNvPicPr>
            <a:picLocks noChangeAspect="true"/>
          </p:cNvPicPr>
          <p:nvPr/>
        </p:nvPicPr>
        <p:blipFill>
          <a:blip r:embed="rId2"/>
          <a:stretch>
            <a:fillRect/>
          </a:stretch>
        </p:blipFill>
        <p:spPr>
          <a:xfrm>
            <a:off x="201930" y="450215"/>
            <a:ext cx="4705350" cy="5654040"/>
          </a:xfrm>
          <a:prstGeom prst="rect">
            <a:avLst/>
          </a:prstGeom>
        </p:spPr>
      </p:pic>
      <p:pic>
        <p:nvPicPr>
          <p:cNvPr id="4" name="图片 3" descr="2023-07-04_16-34-54"/>
          <p:cNvPicPr>
            <a:picLocks noChangeAspect="true"/>
          </p:cNvPicPr>
          <p:nvPr/>
        </p:nvPicPr>
        <p:blipFill>
          <a:blip r:embed="rId3"/>
          <a:stretch>
            <a:fillRect/>
          </a:stretch>
        </p:blipFill>
        <p:spPr>
          <a:xfrm>
            <a:off x="5202555" y="450215"/>
            <a:ext cx="4567555" cy="56813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endParaRPr lang="zh-CN" altLang="en-US" sz="3150" b="0" i="0" dirty="0">
              <a:latin typeface="方正毡笔黑简体" panose="03000509000000000000" pitchFamily="65" charset="-122"/>
              <a:ea typeface="方正毡笔黑简体" panose="03000509000000000000" pitchFamily="65" charset="-122"/>
            </a:endParaRPr>
          </a:p>
        </p:txBody>
      </p:sp>
      <p:pic>
        <p:nvPicPr>
          <p:cNvPr id="2" name="图片 1" descr="2023-07-04_17-03-31"/>
          <p:cNvPicPr>
            <a:picLocks noChangeAspect="true"/>
          </p:cNvPicPr>
          <p:nvPr/>
        </p:nvPicPr>
        <p:blipFill>
          <a:blip r:embed="rId2"/>
          <a:stretch>
            <a:fillRect/>
          </a:stretch>
        </p:blipFill>
        <p:spPr>
          <a:xfrm>
            <a:off x="1026160" y="10795"/>
            <a:ext cx="8235315" cy="5738495"/>
          </a:xfrm>
          <a:prstGeom prst="rect">
            <a:avLst/>
          </a:prstGeom>
        </p:spPr>
      </p:pic>
      <p:sp>
        <p:nvSpPr>
          <p:cNvPr id="5" name="文本框 4"/>
          <p:cNvSpPr txBox="true"/>
          <p:nvPr/>
        </p:nvSpPr>
        <p:spPr>
          <a:xfrm>
            <a:off x="1270635" y="6010275"/>
            <a:ext cx="5104765" cy="368300"/>
          </a:xfrm>
          <a:prstGeom prst="rect">
            <a:avLst/>
          </a:prstGeom>
          <a:noFill/>
        </p:spPr>
        <p:txBody>
          <a:bodyPr wrap="none" rtlCol="0" anchor="t">
            <a:spAutoFit/>
          </a:bodyPr>
          <a:p>
            <a:r>
              <a:rPr lang="zh-CN" dirty="0">
                <a:latin typeface="方正楷体简体" panose="03000509000000000000" charset="-122"/>
                <a:ea typeface="方正楷体简体" panose="03000509000000000000" charset="-122"/>
                <a:sym typeface="+mn-ea"/>
              </a:rPr>
              <a:t>计算基准：预计</a:t>
            </a:r>
            <a:r>
              <a:rPr lang="en-US" altLang="zh-CN" dirty="0">
                <a:latin typeface="方正楷体简体" panose="03000509000000000000" charset="-122"/>
                <a:ea typeface="方正楷体简体" panose="03000509000000000000" charset="-122"/>
                <a:sym typeface="+mn-ea"/>
              </a:rPr>
              <a:t>2022</a:t>
            </a:r>
            <a:r>
              <a:rPr lang="zh-CN" altLang="en-US" dirty="0">
                <a:latin typeface="方正楷体简体" panose="03000509000000000000" charset="-122"/>
                <a:ea typeface="方正楷体简体" panose="03000509000000000000" charset="-122"/>
                <a:sym typeface="+mn-ea"/>
              </a:rPr>
              <a:t>年年末数</a:t>
            </a:r>
            <a:r>
              <a:rPr lang="en-US" altLang="zh-CN" dirty="0">
                <a:latin typeface="方正楷体简体" panose="03000509000000000000" charset="-122"/>
                <a:ea typeface="方正楷体简体" panose="03000509000000000000" charset="-122"/>
                <a:sym typeface="+mn-ea"/>
              </a:rPr>
              <a:t>-</a:t>
            </a:r>
            <a:r>
              <a:rPr lang="zh-CN" altLang="en-US" dirty="0">
                <a:latin typeface="方正楷体简体" panose="03000509000000000000" charset="-122"/>
                <a:ea typeface="方正楷体简体" panose="03000509000000000000" charset="-122"/>
                <a:sym typeface="+mn-ea"/>
              </a:rPr>
              <a:t>预计</a:t>
            </a:r>
            <a:r>
              <a:rPr lang="en-US" altLang="zh-CN" dirty="0">
                <a:latin typeface="方正楷体简体" panose="03000509000000000000" charset="-122"/>
                <a:ea typeface="方正楷体简体" panose="03000509000000000000" charset="-122"/>
                <a:sym typeface="+mn-ea"/>
              </a:rPr>
              <a:t>2023</a:t>
            </a:r>
            <a:r>
              <a:rPr lang="zh-CN" altLang="en-US" dirty="0">
                <a:latin typeface="方正楷体简体" panose="03000509000000000000" charset="-122"/>
                <a:ea typeface="方正楷体简体" panose="03000509000000000000" charset="-122"/>
                <a:sym typeface="+mn-ea"/>
              </a:rPr>
              <a:t>年处置数</a:t>
            </a:r>
            <a:endParaRPr lang="zh-CN" altLang="en-US"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endParaRPr lang="zh-CN" altLang="en-US" sz="3150" b="0" i="0" dirty="0">
              <a:latin typeface="方正毡笔黑简体" panose="03000509000000000000" pitchFamily="65" charset="-122"/>
              <a:ea typeface="方正毡笔黑简体" panose="03000509000000000000" pitchFamily="65" charset="-122"/>
            </a:endParaRPr>
          </a:p>
        </p:txBody>
      </p:sp>
      <p:pic>
        <p:nvPicPr>
          <p:cNvPr id="3" name="图片 2" descr="2023-07-05_10-02-54"/>
          <p:cNvPicPr>
            <a:picLocks noChangeAspect="true"/>
          </p:cNvPicPr>
          <p:nvPr/>
        </p:nvPicPr>
        <p:blipFill>
          <a:blip r:embed="rId2"/>
          <a:stretch>
            <a:fillRect/>
          </a:stretch>
        </p:blipFill>
        <p:spPr>
          <a:xfrm>
            <a:off x="349250" y="241300"/>
            <a:ext cx="9276080" cy="4990465"/>
          </a:xfrm>
          <a:prstGeom prst="rect">
            <a:avLst/>
          </a:prstGeom>
        </p:spPr>
      </p:pic>
      <p:sp>
        <p:nvSpPr>
          <p:cNvPr id="4" name="文本框 3"/>
          <p:cNvSpPr txBox="true"/>
          <p:nvPr/>
        </p:nvSpPr>
        <p:spPr>
          <a:xfrm>
            <a:off x="349250" y="5645150"/>
            <a:ext cx="7489190" cy="368300"/>
          </a:xfrm>
          <a:prstGeom prst="rect">
            <a:avLst/>
          </a:prstGeom>
          <a:noFill/>
        </p:spPr>
        <p:txBody>
          <a:bodyPr wrap="none" rtlCol="0" anchor="t">
            <a:spAutoFit/>
          </a:bodyPr>
          <a:p>
            <a:r>
              <a:rPr lang="zh-CN" dirty="0">
                <a:latin typeface="方正楷体简体" panose="03000509000000000000" charset="-122"/>
                <a:ea typeface="方正楷体简体" panose="03000509000000000000" charset="-122"/>
                <a:sym typeface="+mn-ea"/>
              </a:rPr>
              <a:t>中央行政事业单位国有资产管理服务平台：</a:t>
            </a:r>
            <a:r>
              <a:rPr lang="en-US" dirty="0">
                <a:latin typeface="方正楷体简体" panose="03000509000000000000" charset="-122"/>
                <a:ea typeface="方正楷体简体" panose="03000509000000000000" charset="-122"/>
                <a:sym typeface="+mn-ea"/>
              </a:rPr>
              <a:t>https://zcgl.ggj.gov.cn/#/login/</a:t>
            </a:r>
            <a:endParaRPr lang="en-US"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true">
          <a:blip r:embed="rId1"/>
          <a:stretch>
            <a:fillRect/>
          </a:stretch>
        </a:blipFill>
        <a:effectLst/>
      </p:bgPr>
    </p:bg>
    <p:spTree>
      <p:nvGrpSpPr>
        <p:cNvPr id="1" name=""/>
        <p:cNvGrpSpPr/>
        <p:nvPr/>
      </p:nvGrpSpPr>
      <p:grpSpPr>
        <a:xfrm>
          <a:off x="0" y="0"/>
          <a:ext cx="0" cy="0"/>
          <a:chOff x="0" y="0"/>
          <a:chExt cx="0" cy="0"/>
        </a:xfrm>
      </p:grpSpPr>
      <p:sp>
        <p:nvSpPr>
          <p:cNvPr id="11" name="Text Box 55"/>
          <p:cNvSpPr txBox="true">
            <a:spLocks noChangeArrowheads="true"/>
          </p:cNvSpPr>
          <p:nvPr/>
        </p:nvSpPr>
        <p:spPr bwMode="auto">
          <a:xfrm>
            <a:off x="1071948" y="692731"/>
            <a:ext cx="4363441" cy="58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46" tIns="51422" rIns="102846" bIns="51422">
            <a:spAutoFit/>
          </a:bodyPr>
          <a:lstStyle>
            <a:lvl1pPr eaLnBrk="0" hangingPunct="0">
              <a:defRPr i="1">
                <a:solidFill>
                  <a:schemeClr val="tx1"/>
                </a:solidFill>
                <a:latin typeface="Arial" panose="02080604020202020204" pitchFamily="34" charset="0"/>
                <a:ea typeface="宋体" panose="02010600030101010101" pitchFamily="2" charset="-122"/>
              </a:defRPr>
            </a:lvl1pPr>
            <a:lvl2pPr marL="742950" indent="-285750" eaLnBrk="0" hangingPunct="0">
              <a:defRPr i="1">
                <a:solidFill>
                  <a:schemeClr val="tx1"/>
                </a:solidFill>
                <a:latin typeface="Arial" panose="02080604020202020204" pitchFamily="34" charset="0"/>
                <a:ea typeface="宋体" panose="02010600030101010101" pitchFamily="2" charset="-122"/>
              </a:defRPr>
            </a:lvl2pPr>
            <a:lvl3pPr marL="1143000" indent="-228600" eaLnBrk="0" hangingPunct="0">
              <a:defRPr i="1">
                <a:solidFill>
                  <a:schemeClr val="tx1"/>
                </a:solidFill>
                <a:latin typeface="Arial" panose="02080604020202020204" pitchFamily="34" charset="0"/>
                <a:ea typeface="宋体" panose="02010600030101010101" pitchFamily="2" charset="-122"/>
              </a:defRPr>
            </a:lvl3pPr>
            <a:lvl4pPr marL="1600200" indent="-228600" eaLnBrk="0" hangingPunct="0">
              <a:defRPr i="1">
                <a:solidFill>
                  <a:schemeClr val="tx1"/>
                </a:solidFill>
                <a:latin typeface="Arial" panose="02080604020202020204" pitchFamily="34" charset="0"/>
                <a:ea typeface="宋体" panose="02010600030101010101" pitchFamily="2" charset="-122"/>
              </a:defRPr>
            </a:lvl4pPr>
            <a:lvl5pPr marL="2057400" indent="-228600" eaLnBrk="0" hangingPunct="0">
              <a:defRPr i="1">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i="1">
                <a:solidFill>
                  <a:schemeClr val="tx1"/>
                </a:solidFill>
                <a:latin typeface="Arial" panose="02080604020202020204" pitchFamily="34" charset="0"/>
                <a:ea typeface="宋体" panose="02010600030101010101" pitchFamily="2" charset="-122"/>
              </a:defRPr>
            </a:lvl9pPr>
          </a:lstStyle>
          <a:p>
            <a:pPr eaLnBrk="1" hangingPunct="1">
              <a:defRPr/>
            </a:pPr>
            <a:endParaRPr lang="zh-CN" altLang="en-US" sz="3150" b="0" i="0" dirty="0">
              <a:latin typeface="方正毡笔黑简体" panose="03000509000000000000" pitchFamily="65" charset="-122"/>
              <a:ea typeface="方正毡笔黑简体" panose="03000509000000000000" pitchFamily="65" charset="-122"/>
            </a:endParaRPr>
          </a:p>
        </p:txBody>
      </p:sp>
      <p:sp>
        <p:nvSpPr>
          <p:cNvPr id="2" name="文本框 1"/>
          <p:cNvSpPr txBox="true"/>
          <p:nvPr/>
        </p:nvSpPr>
        <p:spPr>
          <a:xfrm>
            <a:off x="1072991" y="1635919"/>
            <a:ext cx="8253889" cy="5468620"/>
          </a:xfrm>
          <a:prstGeom prst="rect">
            <a:avLst/>
          </a:prstGeom>
          <a:noFill/>
        </p:spPr>
        <p:txBody>
          <a:bodyPr wrap="square" rtlCol="0" anchor="t">
            <a:spAutoFit/>
          </a:bodyPr>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dirty="0">
                <a:latin typeface="方正楷体简体" panose="03000509000000000000" charset="-122"/>
                <a:ea typeface="方正楷体简体" panose="03000509000000000000" charset="-122"/>
                <a:sym typeface="+mn-ea"/>
              </a:rPr>
              <a:t>固定资产配置包括调剂、购置、建设、租赁、受赠等方式。能够通过调剂方式配置的，原则上不得购置。</a:t>
            </a:r>
            <a:endParaRPr lang="zh-CN" altLang="en-US" sz="315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endParaRPr lang="zh-CN" altLang="en-US" sz="315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dirty="0">
                <a:latin typeface="方正楷体简体" panose="03000509000000000000" charset="-122"/>
                <a:ea typeface="方正楷体简体" panose="03000509000000000000" charset="-122"/>
                <a:sym typeface="+mn-ea"/>
              </a:rPr>
              <a:t>《关于进一步提高中央行政事业单位国有资产管理效能</a:t>
            </a:r>
            <a:r>
              <a:rPr lang="en-US" altLang="zh-CN" sz="3150" dirty="0">
                <a:latin typeface="方正楷体简体" panose="03000509000000000000" charset="-122"/>
                <a:ea typeface="方正楷体简体" panose="03000509000000000000" charset="-122"/>
                <a:sym typeface="+mn-ea"/>
              </a:rPr>
              <a:t> </a:t>
            </a:r>
            <a:r>
              <a:rPr lang="zh-CN" altLang="en-US" sz="3150" dirty="0">
                <a:latin typeface="方正楷体简体" panose="03000509000000000000" charset="-122"/>
                <a:ea typeface="方正楷体简体" panose="03000509000000000000" charset="-122"/>
                <a:sym typeface="+mn-ea"/>
              </a:rPr>
              <a:t>坚持勤俭办一切事业的实施意见》</a:t>
            </a:r>
            <a:endParaRPr lang="zh-CN" altLang="en-US" sz="315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endParaRPr lang="zh-CN" altLang="en-US" sz="3150" dirty="0">
              <a:latin typeface="方正楷体简体" panose="03000509000000000000" charset="-122"/>
              <a:ea typeface="方正楷体简体" panose="03000509000000000000" charset="-122"/>
              <a:sym typeface="+mn-ea"/>
            </a:endParaRPr>
          </a:p>
          <a:p>
            <a:pPr marL="342900" marR="0" indent="-342900" algn="l" defTabSz="914400" rtl="0" eaLnBrk="1" fontAlgn="base" latinLnBrk="0" hangingPunct="1">
              <a:lnSpc>
                <a:spcPct val="90000"/>
              </a:lnSpc>
              <a:spcBef>
                <a:spcPct val="20000"/>
              </a:spcBef>
              <a:spcAft>
                <a:spcPct val="0"/>
              </a:spcAft>
              <a:buClrTx/>
              <a:buSzTx/>
              <a:buFontTx/>
              <a:buChar char="•"/>
            </a:pPr>
            <a:r>
              <a:rPr lang="zh-CN" altLang="en-US" sz="3150" dirty="0">
                <a:latin typeface="方正楷体简体" panose="03000509000000000000" charset="-122"/>
                <a:ea typeface="方正楷体简体" panose="03000509000000000000" charset="-122"/>
                <a:sym typeface="+mn-ea"/>
              </a:rPr>
              <a:t>《关于进一步用好公物仓平台</a:t>
            </a:r>
            <a:r>
              <a:rPr lang="en-US" altLang="zh-CN" sz="3150" dirty="0">
                <a:latin typeface="方正楷体简体" panose="03000509000000000000" charset="-122"/>
                <a:ea typeface="方正楷体简体" panose="03000509000000000000" charset="-122"/>
                <a:sym typeface="+mn-ea"/>
              </a:rPr>
              <a:t> </a:t>
            </a:r>
            <a:r>
              <a:rPr lang="zh-CN" altLang="en-US" sz="3150" dirty="0">
                <a:latin typeface="方正楷体简体" panose="03000509000000000000" charset="-122"/>
                <a:ea typeface="方正楷体简体" panose="03000509000000000000" charset="-122"/>
                <a:sym typeface="+mn-ea"/>
              </a:rPr>
              <a:t>做好资产盘活利用有关工作的通知》</a:t>
            </a:r>
            <a:endParaRPr lang="zh-CN" altLang="en-US" sz="3150" b="0" dirty="0">
              <a:latin typeface="方正楷体简体" panose="03000509000000000000" charset="-122"/>
              <a:ea typeface="方正楷体简体" panose="03000509000000000000" charset="-122"/>
              <a:sym typeface="+mn-ea"/>
            </a:endParaRPr>
          </a:p>
          <a:p>
            <a:pPr marR="0" algn="l" defTabSz="914400" rtl="0" eaLnBrk="1" fontAlgn="base" latinLnBrk="0" hangingPunct="1">
              <a:lnSpc>
                <a:spcPct val="90000"/>
              </a:lnSpc>
              <a:spcBef>
                <a:spcPct val="20000"/>
              </a:spcBef>
              <a:spcAft>
                <a:spcPct val="0"/>
              </a:spcAft>
              <a:buClrTx/>
              <a:buSzTx/>
              <a:buFontTx/>
            </a:pPr>
            <a:endParaRPr kumimoji="0" lang="zh-CN" altLang="en-US" sz="3150" b="0" i="0" u="none" strike="noStrike" kern="1200" cap="none" spc="0" normalizeH="0" baseline="0" noProof="1" dirty="0">
              <a:solidFill>
                <a:schemeClr val="tx1"/>
              </a:solidFill>
              <a:latin typeface="方正楷体简体" panose="03000509000000000000" charset="-122"/>
              <a:ea typeface="方正楷体简体" panose="03000509000000000000" charset="-122"/>
              <a:cs typeface="+mn-cs"/>
            </a:endParaRPr>
          </a:p>
          <a:p>
            <a:pPr marR="0" algn="l" defTabSz="914400" rtl="0" eaLnBrk="1" fontAlgn="base" latinLnBrk="0" hangingPunct="1">
              <a:lnSpc>
                <a:spcPct val="90000"/>
              </a:lnSpc>
              <a:spcBef>
                <a:spcPct val="20000"/>
              </a:spcBef>
              <a:spcAft>
                <a:spcPct val="0"/>
              </a:spcAft>
              <a:buClrTx/>
              <a:buSzTx/>
              <a:buFontTx/>
            </a:pPr>
            <a:endParaRPr lang="zh-CN" altLang="en-US" sz="3150" b="0" dirty="0">
              <a:latin typeface="方正楷体简体" panose="03000509000000000000" charset="-122"/>
              <a:ea typeface="方正楷体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750"/>
    </mc:Choice>
    <mc:Fallback>
      <p:transition/>
    </mc:Fallback>
  </mc:AlternateContent>
  <p:timing>
    <p:tnLst>
      <p:par>
        <p:cTn id="1" dur="indefinite" restart="never" nodeType="tmRoot"/>
      </p:par>
    </p:tnLst>
    <p:bldLst>
      <p:bldP spid="11" grpId="0" bldLvl="0" animBg="true"/>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4B6CB7"/>
      </a:accent1>
      <a:accent2>
        <a:srgbClr val="182848"/>
      </a:accent2>
      <a:accent3>
        <a:srgbClr val="FFFFFF"/>
      </a:accent3>
      <a:accent4>
        <a:srgbClr val="000000"/>
      </a:accent4>
      <a:accent5>
        <a:srgbClr val="B2BAD7"/>
      </a:accent5>
      <a:accent6>
        <a:srgbClr val="152340"/>
      </a:accent6>
      <a:hlink>
        <a:srgbClr val="0563C1"/>
      </a:hlink>
      <a:folHlink>
        <a:srgbClr val="954F72"/>
      </a:folHlink>
    </a:clrScheme>
    <a:fontScheme name="">
      <a:majorFont>
        <a:latin typeface="等线 Light"/>
        <a:ea typeface="等线 Light"/>
        <a:cs typeface=""/>
      </a:majorFont>
      <a:minorFont>
        <a:latin typeface="等线"/>
        <a:ea typeface="等线"/>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raClrSchemeLst>
    <a:extraClrScheme>
      <a:clrScheme name="">
        <a:dk1>
          <a:srgbClr val="000000"/>
        </a:dk1>
        <a:lt1>
          <a:srgbClr val="FFFFFF"/>
        </a:lt1>
        <a:dk2>
          <a:srgbClr val="44546A"/>
        </a:dk2>
        <a:lt2>
          <a:srgbClr val="E7E6E6"/>
        </a:lt2>
        <a:accent1>
          <a:srgbClr val="4B6CB7"/>
        </a:accent1>
        <a:accent2>
          <a:srgbClr val="182848"/>
        </a:accent2>
        <a:accent3>
          <a:srgbClr val="FFFFFF"/>
        </a:accent3>
        <a:accent4>
          <a:srgbClr val="000000"/>
        </a:accent4>
        <a:accent5>
          <a:srgbClr val="B2BAD7"/>
        </a:accent5>
        <a:accent6>
          <a:srgbClr val="152340"/>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微笑PPT - 小A">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44546A"/>
      </a:dk2>
      <a:lt2>
        <a:srgbClr val="E7E6E6"/>
      </a:lt2>
      <a:accent1>
        <a:srgbClr val="4B6CB7"/>
      </a:accent1>
      <a:accent2>
        <a:srgbClr val="182848"/>
      </a:accent2>
      <a:accent3>
        <a:srgbClr val="FFFFFF"/>
      </a:accent3>
      <a:accent4>
        <a:srgbClr val="000000"/>
      </a:accent4>
      <a:accent5>
        <a:srgbClr val="B2BAD7"/>
      </a:accent5>
      <a:accent6>
        <a:srgbClr val="152340"/>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2248</Words>
  <Application>WPS 演示</Application>
  <PresentationFormat>35 毫米幻灯片</PresentationFormat>
  <Paragraphs>147</Paragraphs>
  <Slides>23</Slides>
  <Notes>26</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23</vt:i4>
      </vt:variant>
    </vt:vector>
  </HeadingPairs>
  <TitlesOfParts>
    <vt:vector size="43" baseType="lpstr">
      <vt:lpstr>Arial</vt:lpstr>
      <vt:lpstr>宋体</vt:lpstr>
      <vt:lpstr>Wingdings</vt:lpstr>
      <vt:lpstr>Arial</vt:lpstr>
      <vt:lpstr>DejaVu Sans</vt:lpstr>
      <vt:lpstr>等线 Light</vt:lpstr>
      <vt:lpstr>等线</vt:lpstr>
      <vt:lpstr>华文细黑</vt:lpstr>
      <vt:lpstr>微软雅黑</vt:lpstr>
      <vt:lpstr>黑体</vt:lpstr>
      <vt:lpstr>Standard Symbols PS</vt:lpstr>
      <vt:lpstr>思源黑体</vt:lpstr>
      <vt:lpstr>字魂58号-创中黑</vt:lpstr>
      <vt:lpstr>方正黑体_GBK</vt:lpstr>
      <vt:lpstr>方正黑体简体</vt:lpstr>
      <vt:lpstr>方正毡笔黑简体</vt:lpstr>
      <vt:lpstr>方正楷体简体</vt:lpstr>
      <vt:lpstr>Arial Unicode MS</vt:lpstr>
      <vt:lpstr>Office 主题​​</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Administrater</dc:creator>
  <cp:lastModifiedBy>ggj</cp:lastModifiedBy>
  <cp:revision>444</cp:revision>
  <dcterms:created xsi:type="dcterms:W3CDTF">2023-07-05T02:27:54Z</dcterms:created>
  <dcterms:modified xsi:type="dcterms:W3CDTF">2023-07-05T02:27:54Z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AB44D57511B64C1C8340C3B7FD9788D8</vt:lpwstr>
  </property>
  <property fmtid="{D5CDD505-2E9C-101B-9397-08002B2CF9AE}" pid="3" name="KSOProductBuildVer">
    <vt:lpwstr>2052-11.8.2.10534</vt:lpwstr>
  </property>
</Properties>
</file>